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2" r:id="rId3"/>
    <p:sldId id="283" r:id="rId4"/>
    <p:sldId id="454" r:id="rId5"/>
    <p:sldId id="456" r:id="rId6"/>
    <p:sldId id="455" r:id="rId7"/>
    <p:sldId id="284" r:id="rId8"/>
    <p:sldId id="285" r:id="rId9"/>
    <p:sldId id="469" r:id="rId10"/>
    <p:sldId id="453" r:id="rId11"/>
    <p:sldId id="457" r:id="rId12"/>
    <p:sldId id="452" r:id="rId13"/>
    <p:sldId id="290" r:id="rId14"/>
    <p:sldId id="462" r:id="rId15"/>
    <p:sldId id="463" r:id="rId16"/>
    <p:sldId id="464" r:id="rId17"/>
    <p:sldId id="293" r:id="rId18"/>
    <p:sldId id="295" r:id="rId19"/>
    <p:sldId id="298" r:id="rId20"/>
    <p:sldId id="458" r:id="rId21"/>
    <p:sldId id="459" r:id="rId22"/>
    <p:sldId id="461" r:id="rId23"/>
    <p:sldId id="317" r:id="rId24"/>
    <p:sldId id="318" r:id="rId25"/>
    <p:sldId id="319" r:id="rId26"/>
    <p:sldId id="320" r:id="rId27"/>
    <p:sldId id="321" r:id="rId28"/>
    <p:sldId id="322" r:id="rId29"/>
    <p:sldId id="323" r:id="rId30"/>
    <p:sldId id="324" r:id="rId31"/>
    <p:sldId id="328" r:id="rId32"/>
    <p:sldId id="329" r:id="rId33"/>
    <p:sldId id="330" r:id="rId34"/>
    <p:sldId id="331" r:id="rId35"/>
    <p:sldId id="332" r:id="rId36"/>
    <p:sldId id="333" r:id="rId37"/>
    <p:sldId id="334" r:id="rId38"/>
    <p:sldId id="335" r:id="rId39"/>
    <p:sldId id="336" r:id="rId40"/>
    <p:sldId id="337" r:id="rId41"/>
    <p:sldId id="338" r:id="rId42"/>
    <p:sldId id="339" r:id="rId43"/>
    <p:sldId id="340" r:id="rId44"/>
    <p:sldId id="341" r:id="rId45"/>
    <p:sldId id="342" r:id="rId46"/>
    <p:sldId id="343" r:id="rId47"/>
    <p:sldId id="344" r:id="rId48"/>
    <p:sldId id="345" r:id="rId49"/>
    <p:sldId id="346" r:id="rId50"/>
    <p:sldId id="347" r:id="rId51"/>
    <p:sldId id="348" r:id="rId52"/>
    <p:sldId id="349" r:id="rId53"/>
    <p:sldId id="350" r:id="rId54"/>
    <p:sldId id="351" r:id="rId55"/>
    <p:sldId id="465" r:id="rId56"/>
    <p:sldId id="466" r:id="rId57"/>
    <p:sldId id="467" r:id="rId58"/>
    <p:sldId id="468" r:id="rId59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AEEDC-593A-4B6C-AE2A-9DC2303C1CA7}" type="datetimeFigureOut">
              <a:rPr lang="hu-HU"/>
              <a:pPr>
                <a:defRPr/>
              </a:pPr>
              <a:t>2019.10.25.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03412-56E4-460D-A5C3-E3808B068BD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F88FF-585B-4935-BB68-7E649A62FFD0}" type="datetimeFigureOut">
              <a:rPr lang="hu-HU"/>
              <a:pPr>
                <a:defRPr/>
              </a:pPr>
              <a:t>2019.10.25.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9706C-F447-444B-B3CB-57A1FB99E50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48023-A595-4BB5-AC90-631D4D8B8185}" type="datetimeFigureOut">
              <a:rPr lang="hu-HU"/>
              <a:pPr>
                <a:defRPr/>
              </a:pPr>
              <a:t>2019.10.25.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88236-7097-4E18-B29F-2ED3DF103AF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Cím, 2 objektu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C69E1-3C67-416A-A789-31E5BDB18A6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Cím, tartalo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7F190-E5FD-4659-9CBE-F271A407168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999101" y="1786635"/>
            <a:ext cx="3600450" cy="36645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61930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CF9D5-A39D-407A-BC6B-70C626372AE6}" type="datetimeFigureOut">
              <a:rPr lang="hu-HU"/>
              <a:pPr>
                <a:defRPr/>
              </a:pPr>
              <a:t>2019.10.25.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1CE29-1E51-4027-AC25-5A82B88140A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8951C-646E-4086-AFA1-D2DBCAACB4F2}" type="datetimeFigureOut">
              <a:rPr lang="hu-HU"/>
              <a:pPr>
                <a:defRPr/>
              </a:pPr>
              <a:t>2019.10.25.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B6297-015A-4FD3-BDD0-0A2B033D4D5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88642-BF5E-4FAF-97DA-B97F011EA8AD}" type="datetimeFigureOut">
              <a:rPr lang="hu-HU"/>
              <a:pPr>
                <a:defRPr/>
              </a:pPr>
              <a:t>2019.10.25.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F8576-1BD9-4011-8690-E2E186F33A0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CE691-C35B-4A96-BB3C-FC107516956C}" type="datetimeFigureOut">
              <a:rPr lang="hu-HU"/>
              <a:pPr>
                <a:defRPr/>
              </a:pPr>
              <a:t>2019.10.25.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D6CC0-2C3D-4309-8210-8655E6AD67A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7FEAB-2BA2-4B29-AA9A-DEFF7FBBB313}" type="datetimeFigureOut">
              <a:rPr lang="hu-HU"/>
              <a:pPr>
                <a:defRPr/>
              </a:pPr>
              <a:t>2019.10.25.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E116C-E168-424B-B2E4-90C8F2A9C5E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98809-C01F-4099-8222-387BF002E6A4}" type="datetimeFigureOut">
              <a:rPr lang="hu-HU"/>
              <a:pPr>
                <a:defRPr/>
              </a:pPr>
              <a:t>2019.10.25.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7E1D1-B38F-40CB-AEA6-6F3CE6B7EEA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9BBB8-7510-49F4-BA84-F165D49FACE6}" type="datetimeFigureOut">
              <a:rPr lang="hu-HU"/>
              <a:pPr>
                <a:defRPr/>
              </a:pPr>
              <a:t>2019.10.25.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3C6CF-0845-4ABF-86ED-90BCAF516C6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B0B95-CB10-40FB-981D-5F4A6636464C}" type="datetimeFigureOut">
              <a:rPr lang="hu-HU"/>
              <a:pPr>
                <a:defRPr/>
              </a:pPr>
              <a:t>2019.10.25.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3C584-4D72-4C18-874C-1B02036CAC8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F018DF6-6B89-4FBF-9A7C-2FC924E45311}" type="datetimeFigureOut">
              <a:rPr lang="hu-HU"/>
              <a:pPr>
                <a:defRPr/>
              </a:pPr>
              <a:t>2019.10.25.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03F993F-3B6A-44D9-AA6B-3C0C474F6CC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4" r:id="rId12"/>
    <p:sldLayoutId id="2147483665" r:id="rId13"/>
    <p:sldLayoutId id="2147483666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1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3.wmf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5.wmf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Gyakorló feladatok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dirty="0" err="1" smtClean="0"/>
              <a:t>Mikroökonómia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84200" indent="-571500" algn="l">
              <a:lnSpc>
                <a:spcPts val="2395"/>
              </a:lnSpc>
              <a:spcBef>
                <a:spcPts val="215"/>
              </a:spcBef>
              <a:tabLst>
                <a:tab pos="584200" algn="l"/>
              </a:tabLst>
            </a:pPr>
            <a:r>
              <a:rPr lang="hu-HU" dirty="0"/>
              <a:t/>
            </a:r>
            <a:br>
              <a:rPr lang="hu-HU" dirty="0"/>
            </a:br>
            <a:r>
              <a:rPr lang="hu-HU" sz="3200" spc="-10" dirty="0"/>
              <a:t>M</a:t>
            </a:r>
            <a:r>
              <a:rPr lang="hu-HU" sz="3200" dirty="0"/>
              <a:t>ekkora</a:t>
            </a:r>
            <a:r>
              <a:rPr lang="hu-HU" sz="3200" spc="-25" dirty="0"/>
              <a:t> </a:t>
            </a:r>
            <a:r>
              <a:rPr lang="hu-HU" sz="3200" dirty="0"/>
              <a:t>a piaci </a:t>
            </a:r>
            <a:r>
              <a:rPr lang="hu-HU" sz="3200" spc="5" dirty="0"/>
              <a:t>k</a:t>
            </a:r>
            <a:r>
              <a:rPr lang="hu-HU" sz="3200" dirty="0"/>
              <a:t>eresl</a:t>
            </a:r>
            <a:r>
              <a:rPr lang="hu-HU" sz="3200" spc="-10" dirty="0"/>
              <a:t>e</a:t>
            </a:r>
            <a:r>
              <a:rPr lang="hu-HU" sz="3200" dirty="0"/>
              <a:t>t és a piaci kínálat</a:t>
            </a:r>
            <a:br>
              <a:rPr lang="hu-HU" sz="3200" dirty="0"/>
            </a:br>
            <a:r>
              <a:rPr lang="hu-HU" sz="3200" dirty="0"/>
              <a:t>árrugal</a:t>
            </a:r>
            <a:r>
              <a:rPr lang="hu-HU" sz="3200" spc="-10" dirty="0"/>
              <a:t>m</a:t>
            </a:r>
            <a:r>
              <a:rPr lang="hu-HU" sz="3200" dirty="0"/>
              <a:t>a</a:t>
            </a:r>
            <a:r>
              <a:rPr lang="hu-HU" sz="3200" spc="-10" dirty="0"/>
              <a:t>s</a:t>
            </a:r>
            <a:r>
              <a:rPr lang="hu-HU" sz="3200" dirty="0"/>
              <a:t>s</a:t>
            </a:r>
            <a:r>
              <a:rPr lang="hu-HU" sz="3200" spc="-10" dirty="0"/>
              <a:t>á</a:t>
            </a:r>
            <a:r>
              <a:rPr lang="hu-HU" sz="3200" dirty="0"/>
              <a:t>ga</a:t>
            </a:r>
            <a:r>
              <a:rPr lang="hu-HU" sz="3200" spc="5" dirty="0"/>
              <a:t> </a:t>
            </a:r>
            <a:r>
              <a:rPr lang="hu-HU" sz="3200" dirty="0" smtClean="0"/>
              <a:t>az eredeti</a:t>
            </a:r>
            <a:r>
              <a:rPr lang="hu-HU" sz="3200" spc="-15" dirty="0" smtClean="0"/>
              <a:t> </a:t>
            </a:r>
            <a:r>
              <a:rPr lang="hu-HU" sz="3200" dirty="0"/>
              <a:t>pia</a:t>
            </a:r>
            <a:r>
              <a:rPr lang="hu-HU" sz="3200" spc="-10" dirty="0"/>
              <a:t>c</a:t>
            </a:r>
            <a:r>
              <a:rPr lang="hu-HU" sz="3200" dirty="0"/>
              <a:t>i</a:t>
            </a:r>
            <a:r>
              <a:rPr lang="hu-HU" sz="3200" spc="15" dirty="0"/>
              <a:t> </a:t>
            </a:r>
            <a:r>
              <a:rPr lang="hu-HU" sz="3200" dirty="0"/>
              <a:t>e</a:t>
            </a:r>
            <a:r>
              <a:rPr lang="hu-HU" sz="3200" spc="-10" dirty="0"/>
              <a:t>g</a:t>
            </a:r>
            <a:r>
              <a:rPr lang="hu-HU" sz="3200" dirty="0"/>
              <a:t>yensúly</a:t>
            </a:r>
            <a:r>
              <a:rPr lang="hu-HU" sz="3200" spc="-20" dirty="0"/>
              <a:t> </a:t>
            </a:r>
            <a:r>
              <a:rPr lang="hu-HU" sz="3200" dirty="0"/>
              <a:t>pont</a:t>
            </a:r>
            <a:r>
              <a:rPr lang="hu-HU" sz="3200" spc="-10" dirty="0"/>
              <a:t>j</a:t>
            </a:r>
            <a:r>
              <a:rPr lang="hu-HU" sz="3200" dirty="0"/>
              <a:t>áb</a:t>
            </a:r>
            <a:r>
              <a:rPr lang="hu-HU" sz="3200" spc="-10" dirty="0"/>
              <a:t>a</a:t>
            </a:r>
            <a:r>
              <a:rPr lang="hu-HU" sz="3200" dirty="0"/>
              <a:t>n?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985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53592" y="374903"/>
            <a:ext cx="7836814" cy="553998"/>
          </a:xfrm>
        </p:spPr>
        <p:txBody>
          <a:bodyPr/>
          <a:lstStyle/>
          <a:p>
            <a:pPr algn="ctr"/>
            <a:endParaRPr lang="hu-H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zöveg helye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645667" y="1524000"/>
                <a:ext cx="7852663" cy="30480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u-HU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hu-HU" sz="36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hu-HU" sz="3600" dirty="0" smtClean="0"/>
                  <a:t>=-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u-HU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f>
                      <m:fPr>
                        <m:ctrlPr>
                          <a:rPr lang="hu-HU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3600" b="0" i="1" smtClean="0">
                            <a:latin typeface="Cambria Math" panose="02040503050406030204" pitchFamily="18" charset="0"/>
                          </a:rPr>
                          <m:t>600</m:t>
                        </m:r>
                      </m:num>
                      <m:den>
                        <m:r>
                          <a:rPr lang="hu-HU" sz="36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hu-HU" sz="3600" dirty="0" smtClean="0"/>
                  <a:t>=-3</a:t>
                </a:r>
              </a:p>
              <a:p>
                <a:endParaRPr lang="hu-HU" sz="36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u-HU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hu-HU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sub>
                    </m:sSub>
                  </m:oMath>
                </a14:m>
                <a:r>
                  <a:rPr lang="hu-HU" sz="36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u-HU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f>
                      <m:fPr>
                        <m:ctrlPr>
                          <a:rPr lang="hu-HU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3600" b="0" i="1" smtClean="0">
                            <a:latin typeface="Cambria Math" panose="02040503050406030204" pitchFamily="18" charset="0"/>
                          </a:rPr>
                          <m:t>60</m:t>
                        </m:r>
                        <m:r>
                          <a:rPr lang="hu-HU" sz="3600" i="1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hu-HU" sz="36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hu-HU" sz="3600" i="1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hu-HU" sz="3600" dirty="0" smtClean="0"/>
                  <a:t>=2</a:t>
                </a:r>
                <a:endParaRPr lang="hu-HU" sz="3600" dirty="0"/>
              </a:p>
              <a:p>
                <a:endParaRPr lang="hu-HU" sz="3600" dirty="0"/>
              </a:p>
            </p:txBody>
          </p:sp>
        </mc:Choice>
        <mc:Fallback xmlns="">
          <p:sp>
            <p:nvSpPr>
              <p:cNvPr id="3" name="Szöveg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45667" y="1524000"/>
                <a:ext cx="7852663" cy="3048000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999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sz="3600" dirty="0"/>
              <a:t>Lineáris</a:t>
            </a:r>
            <a:r>
              <a:rPr sz="3600" spc="-15" dirty="0"/>
              <a:t> </a:t>
            </a:r>
            <a:r>
              <a:rPr sz="3600" dirty="0"/>
              <a:t>keresleti</a:t>
            </a:r>
            <a:r>
              <a:rPr sz="3600" spc="-15" dirty="0"/>
              <a:t> </a:t>
            </a:r>
            <a:r>
              <a:rPr sz="3600" dirty="0"/>
              <a:t>görbe</a:t>
            </a:r>
            <a:r>
              <a:rPr sz="3600" spc="-5" dirty="0"/>
              <a:t> </a:t>
            </a:r>
            <a:r>
              <a:rPr sz="3600" dirty="0"/>
              <a:t>–</a:t>
            </a:r>
            <a:r>
              <a:rPr sz="3600" spc="-5" dirty="0"/>
              <a:t> </a:t>
            </a:r>
            <a:r>
              <a:rPr sz="3600" dirty="0"/>
              <a:t>változó árrugalm</a:t>
            </a:r>
            <a:r>
              <a:rPr sz="3600" spc="-15" dirty="0"/>
              <a:t>a</a:t>
            </a:r>
            <a:r>
              <a:rPr sz="3600" dirty="0"/>
              <a:t>ss</a:t>
            </a:r>
            <a:r>
              <a:rPr sz="3600" spc="-15" dirty="0"/>
              <a:t>á</a:t>
            </a:r>
            <a:r>
              <a:rPr sz="3600" dirty="0"/>
              <a:t>g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645668" y="1899411"/>
            <a:ext cx="3077845" cy="402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649220" algn="l"/>
              </a:tabLst>
            </a:pPr>
            <a:r>
              <a:rPr sz="2600" spc="-5" dirty="0">
                <a:latin typeface="Verdana"/>
                <a:cs typeface="Verdana"/>
              </a:rPr>
              <a:t>p(Q</a:t>
            </a:r>
            <a:r>
              <a:rPr sz="2600" spc="5" dirty="0">
                <a:latin typeface="Verdana"/>
                <a:cs typeface="Verdana"/>
              </a:rPr>
              <a:t>)</a:t>
            </a:r>
            <a:r>
              <a:rPr sz="2600" dirty="0">
                <a:latin typeface="Verdana"/>
                <a:cs typeface="Verdana"/>
              </a:rPr>
              <a:t>=</a:t>
            </a:r>
            <a:r>
              <a:rPr sz="2600" spc="-50" dirty="0">
                <a:latin typeface="Verdana"/>
                <a:cs typeface="Verdana"/>
              </a:rPr>
              <a:t> </a:t>
            </a:r>
            <a:r>
              <a:rPr sz="2600" spc="-5" dirty="0">
                <a:latin typeface="Verdana"/>
                <a:cs typeface="Verdana"/>
              </a:rPr>
              <a:t>a</a:t>
            </a:r>
            <a:r>
              <a:rPr sz="2600" spc="5" dirty="0">
                <a:latin typeface="Verdana"/>
                <a:cs typeface="Verdana"/>
              </a:rPr>
              <a:t>-</a:t>
            </a:r>
            <a:r>
              <a:rPr sz="2600" spc="-5" dirty="0">
                <a:latin typeface="Verdana"/>
                <a:cs typeface="Verdana"/>
              </a:rPr>
              <a:t>b</a:t>
            </a:r>
            <a:r>
              <a:rPr sz="2600" dirty="0">
                <a:latin typeface="Verdana"/>
                <a:cs typeface="Verdana"/>
              </a:rPr>
              <a:t>Q</a:t>
            </a:r>
            <a:r>
              <a:rPr sz="2600" spc="-5" dirty="0">
                <a:latin typeface="Verdana"/>
                <a:cs typeface="Verdana"/>
              </a:rPr>
              <a:t> </a:t>
            </a:r>
            <a:r>
              <a:rPr sz="2600" dirty="0">
                <a:latin typeface="Symbol"/>
                <a:cs typeface="Symbol"/>
              </a:rPr>
              <a:t>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5" dirty="0">
                <a:latin typeface="Symbol"/>
                <a:cs typeface="Symbol"/>
              </a:rPr>
              <a:t></a:t>
            </a:r>
            <a:r>
              <a:rPr sz="2600" dirty="0">
                <a:latin typeface="Verdana"/>
                <a:cs typeface="Verdana"/>
              </a:rPr>
              <a:t>=</a:t>
            </a:r>
            <a:endParaRPr sz="26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19404" y="1663924"/>
            <a:ext cx="2747645" cy="777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3590" marR="6350" indent="-771525">
              <a:lnSpc>
                <a:spcPct val="115100"/>
              </a:lnSpc>
              <a:tabLst>
                <a:tab pos="1551305" algn="l"/>
                <a:tab pos="2144395" algn="l"/>
                <a:tab pos="2501265" algn="l"/>
              </a:tabLst>
            </a:pPr>
            <a:r>
              <a:rPr sz="3375" i="1" spc="172" baseline="-32098" dirty="0">
                <a:latin typeface="Symbol"/>
                <a:cs typeface="Symbol"/>
              </a:rPr>
              <a:t></a:t>
            </a:r>
            <a:r>
              <a:rPr sz="3375" i="1" spc="172" baseline="-32098" dirty="0">
                <a:latin typeface="Times New Roman"/>
                <a:cs typeface="Times New Roman"/>
              </a:rPr>
              <a:t> </a:t>
            </a:r>
            <a:r>
              <a:rPr sz="3375" i="1" spc="-405" baseline="-32098" dirty="0">
                <a:latin typeface="Times New Roman"/>
                <a:cs typeface="Times New Roman"/>
              </a:rPr>
              <a:t> </a:t>
            </a:r>
            <a:r>
              <a:rPr sz="3150" spc="345" baseline="-34391" dirty="0">
                <a:latin typeface="Symbol"/>
                <a:cs typeface="Symbol"/>
              </a:rPr>
              <a:t></a:t>
            </a:r>
            <a:r>
              <a:rPr sz="3150" spc="337" baseline="-34391" dirty="0">
                <a:latin typeface="Times New Roman"/>
                <a:cs typeface="Times New Roman"/>
              </a:rPr>
              <a:t> </a:t>
            </a:r>
            <a:r>
              <a:rPr sz="2100" i="1" u="sng" spc="180" dirty="0">
                <a:latin typeface="Times New Roman"/>
                <a:cs typeface="Times New Roman"/>
              </a:rPr>
              <a:t>d</a:t>
            </a:r>
            <a:r>
              <a:rPr sz="2100" i="1" u="sng" spc="325" dirty="0">
                <a:latin typeface="Times New Roman"/>
                <a:cs typeface="Times New Roman"/>
              </a:rPr>
              <a:t>Q</a:t>
            </a:r>
            <a:r>
              <a:rPr sz="2100" u="sng" spc="135" dirty="0">
                <a:latin typeface="Times New Roman"/>
                <a:cs typeface="Times New Roman"/>
              </a:rPr>
              <a:t>(</a:t>
            </a:r>
            <a:r>
              <a:rPr sz="2100" u="sng" spc="-175" dirty="0">
                <a:latin typeface="Times New Roman"/>
                <a:cs typeface="Times New Roman"/>
              </a:rPr>
              <a:t> </a:t>
            </a:r>
            <a:r>
              <a:rPr sz="2100" i="1" u="sng" spc="260" dirty="0">
                <a:latin typeface="Times New Roman"/>
                <a:cs typeface="Times New Roman"/>
              </a:rPr>
              <a:t>p</a:t>
            </a:r>
            <a:r>
              <a:rPr sz="2100" u="sng" spc="135" dirty="0">
                <a:latin typeface="Times New Roman"/>
                <a:cs typeface="Times New Roman"/>
              </a:rPr>
              <a:t>)</a:t>
            </a:r>
            <a:r>
              <a:rPr sz="2100" spc="-45" dirty="0">
                <a:latin typeface="Times New Roman"/>
                <a:cs typeface="Times New Roman"/>
              </a:rPr>
              <a:t> </a:t>
            </a:r>
            <a:r>
              <a:rPr sz="3150" spc="157" baseline="-34391" dirty="0">
                <a:latin typeface="Symbol"/>
                <a:cs typeface="Symbol"/>
              </a:rPr>
              <a:t></a:t>
            </a:r>
            <a:r>
              <a:rPr sz="3150" spc="-292" baseline="-34391" dirty="0">
                <a:latin typeface="Times New Roman"/>
                <a:cs typeface="Times New Roman"/>
              </a:rPr>
              <a:t> </a:t>
            </a:r>
            <a:r>
              <a:rPr sz="2100" i="1" u="sng" spc="25" dirty="0">
                <a:latin typeface="Times New Roman"/>
                <a:cs typeface="Times New Roman"/>
              </a:rPr>
              <a:t> </a:t>
            </a:r>
            <a:r>
              <a:rPr sz="2100" i="1" u="sng" spc="210" dirty="0">
                <a:latin typeface="Times New Roman"/>
                <a:cs typeface="Times New Roman"/>
              </a:rPr>
              <a:t>p</a:t>
            </a:r>
            <a:r>
              <a:rPr sz="2100" i="1" dirty="0">
                <a:latin typeface="Times New Roman"/>
                <a:cs typeface="Times New Roman"/>
              </a:rPr>
              <a:t> </a:t>
            </a:r>
            <a:r>
              <a:rPr sz="2100" i="1" spc="-175" dirty="0">
                <a:latin typeface="Times New Roman"/>
                <a:cs typeface="Times New Roman"/>
              </a:rPr>
              <a:t> </a:t>
            </a:r>
            <a:r>
              <a:rPr sz="3150" spc="345" baseline="-34391" dirty="0">
                <a:latin typeface="Symbol"/>
                <a:cs typeface="Symbol"/>
              </a:rPr>
              <a:t></a:t>
            </a:r>
            <a:r>
              <a:rPr sz="3150" spc="240" baseline="-34391" dirty="0">
                <a:latin typeface="Times New Roman"/>
                <a:cs typeface="Times New Roman"/>
              </a:rPr>
              <a:t> </a:t>
            </a:r>
            <a:r>
              <a:rPr sz="2100" u="sng" spc="210" dirty="0">
                <a:latin typeface="Times New Roman"/>
                <a:cs typeface="Times New Roman"/>
              </a:rPr>
              <a:t>1</a:t>
            </a:r>
            <a:r>
              <a:rPr sz="2100" spc="-60" dirty="0">
                <a:latin typeface="Times New Roman"/>
                <a:cs typeface="Times New Roman"/>
              </a:rPr>
              <a:t> </a:t>
            </a:r>
            <a:r>
              <a:rPr sz="3150" spc="157" baseline="-34391" dirty="0">
                <a:latin typeface="Symbol"/>
                <a:cs typeface="Symbol"/>
              </a:rPr>
              <a:t></a:t>
            </a:r>
            <a:r>
              <a:rPr sz="3150" spc="-292" baseline="-34391" dirty="0">
                <a:latin typeface="Times New Roman"/>
                <a:cs typeface="Times New Roman"/>
              </a:rPr>
              <a:t> </a:t>
            </a:r>
            <a:r>
              <a:rPr sz="2100" i="1" u="sng" spc="25" dirty="0">
                <a:latin typeface="Times New Roman"/>
                <a:cs typeface="Times New Roman"/>
              </a:rPr>
              <a:t> </a:t>
            </a:r>
            <a:r>
              <a:rPr sz="2100" i="1" u="sng" spc="210" dirty="0">
                <a:latin typeface="Times New Roman"/>
                <a:cs typeface="Times New Roman"/>
              </a:rPr>
              <a:t>p</a:t>
            </a:r>
            <a:r>
              <a:rPr sz="2100" i="1" spc="105" dirty="0">
                <a:latin typeface="Times New Roman"/>
                <a:cs typeface="Times New Roman"/>
              </a:rPr>
              <a:t> </a:t>
            </a:r>
            <a:r>
              <a:rPr sz="2100" i="1" spc="180" dirty="0">
                <a:latin typeface="Times New Roman"/>
                <a:cs typeface="Times New Roman"/>
              </a:rPr>
              <a:t>d</a:t>
            </a:r>
            <a:r>
              <a:rPr sz="2100" i="1" spc="210" dirty="0">
                <a:latin typeface="Times New Roman"/>
                <a:cs typeface="Times New Roman"/>
              </a:rPr>
              <a:t>p</a:t>
            </a:r>
            <a:r>
              <a:rPr sz="2100" i="1" dirty="0">
                <a:latin typeface="Times New Roman"/>
                <a:cs typeface="Times New Roman"/>
              </a:rPr>
              <a:t>	</a:t>
            </a:r>
            <a:r>
              <a:rPr sz="2100" i="1" spc="300" dirty="0">
                <a:latin typeface="Times New Roman"/>
                <a:cs typeface="Times New Roman"/>
              </a:rPr>
              <a:t>Q</a:t>
            </a:r>
            <a:r>
              <a:rPr sz="2100" i="1" dirty="0">
                <a:latin typeface="Times New Roman"/>
                <a:cs typeface="Times New Roman"/>
              </a:rPr>
              <a:t>	</a:t>
            </a:r>
            <a:r>
              <a:rPr sz="2100" i="1" spc="210" dirty="0">
                <a:latin typeface="Times New Roman"/>
                <a:cs typeface="Times New Roman"/>
              </a:rPr>
              <a:t>b</a:t>
            </a:r>
            <a:r>
              <a:rPr sz="2100" i="1" dirty="0">
                <a:latin typeface="Times New Roman"/>
                <a:cs typeface="Times New Roman"/>
              </a:rPr>
              <a:t>	</a:t>
            </a:r>
            <a:r>
              <a:rPr sz="2100" i="1" spc="300" dirty="0">
                <a:latin typeface="Times New Roman"/>
                <a:cs typeface="Times New Roman"/>
              </a:rPr>
              <a:t>Q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42987" y="2495550"/>
            <a:ext cx="0" cy="2238375"/>
          </a:xfrm>
          <a:custGeom>
            <a:avLst/>
            <a:gdLst/>
            <a:ahLst/>
            <a:cxnLst/>
            <a:rect l="l" t="t" r="r" b="b"/>
            <a:pathLst>
              <a:path h="2238375">
                <a:moveTo>
                  <a:pt x="0" y="0"/>
                </a:moveTo>
                <a:lnTo>
                  <a:pt x="0" y="22383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65212" y="4711700"/>
            <a:ext cx="2991485" cy="0"/>
          </a:xfrm>
          <a:custGeom>
            <a:avLst/>
            <a:gdLst/>
            <a:ahLst/>
            <a:cxnLst/>
            <a:rect l="l" t="t" r="r" b="b"/>
            <a:pathLst>
              <a:path w="2991485">
                <a:moveTo>
                  <a:pt x="0" y="0"/>
                </a:moveTo>
                <a:lnTo>
                  <a:pt x="2990913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54100" y="2754248"/>
            <a:ext cx="2119630" cy="1989455"/>
          </a:xfrm>
          <a:custGeom>
            <a:avLst/>
            <a:gdLst/>
            <a:ahLst/>
            <a:cxnLst/>
            <a:rect l="l" t="t" r="r" b="b"/>
            <a:pathLst>
              <a:path w="2119630" h="1989454">
                <a:moveTo>
                  <a:pt x="0" y="0"/>
                </a:moveTo>
                <a:lnTo>
                  <a:pt x="2119376" y="198920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18515" y="2407030"/>
            <a:ext cx="16827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p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06697" y="4709159"/>
            <a:ext cx="205740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Q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085850" y="3765550"/>
            <a:ext cx="1033780" cy="0"/>
          </a:xfrm>
          <a:custGeom>
            <a:avLst/>
            <a:gdLst/>
            <a:ahLst/>
            <a:cxnLst/>
            <a:rect l="l" t="t" r="r" b="b"/>
            <a:pathLst>
              <a:path w="1033780">
                <a:moveTo>
                  <a:pt x="0" y="0"/>
                </a:moveTo>
                <a:lnTo>
                  <a:pt x="1033526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165350" y="3754501"/>
            <a:ext cx="0" cy="957580"/>
          </a:xfrm>
          <a:custGeom>
            <a:avLst/>
            <a:gdLst/>
            <a:ahLst/>
            <a:cxnLst/>
            <a:rect l="l" t="t" r="r" b="b"/>
            <a:pathLst>
              <a:path h="957579">
                <a:moveTo>
                  <a:pt x="0" y="0"/>
                </a:moveTo>
                <a:lnTo>
                  <a:pt x="0" y="95719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901090" y="2643504"/>
            <a:ext cx="16319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5" dirty="0">
                <a:latin typeface="Verdana"/>
                <a:cs typeface="Verdana"/>
              </a:rPr>
              <a:t>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53592" y="3537457"/>
            <a:ext cx="411480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20" dirty="0">
                <a:latin typeface="Verdana"/>
                <a:cs typeface="Verdana"/>
              </a:rPr>
              <a:t>a/2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922145" y="2902330"/>
            <a:ext cx="551180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Symbol"/>
                <a:cs typeface="Symbol"/>
              </a:rPr>
              <a:t></a:t>
            </a:r>
            <a:r>
              <a:rPr sz="1800" dirty="0">
                <a:latin typeface="Verdana"/>
                <a:cs typeface="Verdana"/>
              </a:rPr>
              <a:t>&gt;1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277872" y="3612133"/>
            <a:ext cx="551180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Symbol"/>
                <a:cs typeface="Symbol"/>
              </a:rPr>
              <a:t></a:t>
            </a:r>
            <a:r>
              <a:rPr sz="1800" dirty="0">
                <a:latin typeface="Verdana"/>
                <a:cs typeface="Verdana"/>
              </a:rPr>
              <a:t>=1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108200" y="375450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8752" y="17936"/>
                </a:lnTo>
                <a:lnTo>
                  <a:pt x="0" y="44450"/>
                </a:lnTo>
                <a:lnTo>
                  <a:pt x="2093" y="57945"/>
                </a:lnTo>
                <a:lnTo>
                  <a:pt x="8342" y="70347"/>
                </a:lnTo>
                <a:lnTo>
                  <a:pt x="17991" y="80147"/>
                </a:lnTo>
                <a:lnTo>
                  <a:pt x="30280" y="86585"/>
                </a:lnTo>
                <a:lnTo>
                  <a:pt x="44450" y="88900"/>
                </a:lnTo>
                <a:lnTo>
                  <a:pt x="57945" y="86806"/>
                </a:lnTo>
                <a:lnTo>
                  <a:pt x="70347" y="80557"/>
                </a:lnTo>
                <a:lnTo>
                  <a:pt x="80147" y="70908"/>
                </a:lnTo>
                <a:lnTo>
                  <a:pt x="86585" y="58619"/>
                </a:lnTo>
                <a:lnTo>
                  <a:pt x="88900" y="44450"/>
                </a:lnTo>
                <a:lnTo>
                  <a:pt x="86806" y="30906"/>
                </a:lnTo>
                <a:lnTo>
                  <a:pt x="80557" y="18497"/>
                </a:lnTo>
                <a:lnTo>
                  <a:pt x="70908" y="8715"/>
                </a:lnTo>
                <a:lnTo>
                  <a:pt x="58619" y="2302"/>
                </a:lnTo>
                <a:lnTo>
                  <a:pt x="44450" y="0"/>
                </a:lnTo>
                <a:close/>
              </a:path>
            </a:pathLst>
          </a:custGeom>
          <a:solidFill>
            <a:srgbClr val="A2B1C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108200" y="375450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44450"/>
                </a:moveTo>
                <a:lnTo>
                  <a:pt x="18552" y="8306"/>
                </a:lnTo>
                <a:lnTo>
                  <a:pt x="44450" y="0"/>
                </a:lnTo>
                <a:lnTo>
                  <a:pt x="58619" y="2302"/>
                </a:lnTo>
                <a:lnTo>
                  <a:pt x="70908" y="8715"/>
                </a:lnTo>
                <a:lnTo>
                  <a:pt x="80557" y="18497"/>
                </a:lnTo>
                <a:lnTo>
                  <a:pt x="86806" y="30906"/>
                </a:lnTo>
                <a:lnTo>
                  <a:pt x="88900" y="44450"/>
                </a:lnTo>
                <a:lnTo>
                  <a:pt x="86585" y="58619"/>
                </a:lnTo>
                <a:lnTo>
                  <a:pt x="80147" y="70908"/>
                </a:lnTo>
                <a:lnTo>
                  <a:pt x="70347" y="80557"/>
                </a:lnTo>
                <a:lnTo>
                  <a:pt x="57945" y="86806"/>
                </a:lnTo>
                <a:lnTo>
                  <a:pt x="44450" y="88900"/>
                </a:lnTo>
                <a:lnTo>
                  <a:pt x="30280" y="86585"/>
                </a:lnTo>
                <a:lnTo>
                  <a:pt x="17991" y="80147"/>
                </a:lnTo>
                <a:lnTo>
                  <a:pt x="8342" y="70347"/>
                </a:lnTo>
                <a:lnTo>
                  <a:pt x="2093" y="57945"/>
                </a:lnTo>
                <a:lnTo>
                  <a:pt x="0" y="4445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57275" y="2736850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8741" y="17991"/>
                </a:lnTo>
                <a:lnTo>
                  <a:pt x="0" y="44450"/>
                </a:lnTo>
                <a:lnTo>
                  <a:pt x="2090" y="57945"/>
                </a:lnTo>
                <a:lnTo>
                  <a:pt x="8331" y="70347"/>
                </a:lnTo>
                <a:lnTo>
                  <a:pt x="17974" y="80147"/>
                </a:lnTo>
                <a:lnTo>
                  <a:pt x="30265" y="86585"/>
                </a:lnTo>
                <a:lnTo>
                  <a:pt x="44450" y="88900"/>
                </a:lnTo>
                <a:lnTo>
                  <a:pt x="57960" y="86806"/>
                </a:lnTo>
                <a:lnTo>
                  <a:pt x="70364" y="80557"/>
                </a:lnTo>
                <a:lnTo>
                  <a:pt x="80158" y="70908"/>
                </a:lnTo>
                <a:lnTo>
                  <a:pt x="86588" y="58619"/>
                </a:lnTo>
                <a:lnTo>
                  <a:pt x="88900" y="44450"/>
                </a:lnTo>
                <a:lnTo>
                  <a:pt x="86809" y="30954"/>
                </a:lnTo>
                <a:lnTo>
                  <a:pt x="80568" y="18552"/>
                </a:lnTo>
                <a:lnTo>
                  <a:pt x="70925" y="8752"/>
                </a:lnTo>
                <a:lnTo>
                  <a:pt x="58634" y="2314"/>
                </a:lnTo>
                <a:lnTo>
                  <a:pt x="44450" y="0"/>
                </a:lnTo>
                <a:close/>
              </a:path>
            </a:pathLst>
          </a:custGeom>
          <a:solidFill>
            <a:srgbClr val="A2B1C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57275" y="2736850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44450"/>
                </a:moveTo>
                <a:lnTo>
                  <a:pt x="18535" y="8342"/>
                </a:lnTo>
                <a:lnTo>
                  <a:pt x="44450" y="0"/>
                </a:lnTo>
                <a:lnTo>
                  <a:pt x="58634" y="2314"/>
                </a:lnTo>
                <a:lnTo>
                  <a:pt x="70925" y="8752"/>
                </a:lnTo>
                <a:lnTo>
                  <a:pt x="80568" y="18552"/>
                </a:lnTo>
                <a:lnTo>
                  <a:pt x="86809" y="30954"/>
                </a:lnTo>
                <a:lnTo>
                  <a:pt x="88900" y="44450"/>
                </a:lnTo>
                <a:lnTo>
                  <a:pt x="86588" y="58619"/>
                </a:lnTo>
                <a:lnTo>
                  <a:pt x="80158" y="70908"/>
                </a:lnTo>
                <a:lnTo>
                  <a:pt x="70364" y="80557"/>
                </a:lnTo>
                <a:lnTo>
                  <a:pt x="57960" y="86806"/>
                </a:lnTo>
                <a:lnTo>
                  <a:pt x="44450" y="88900"/>
                </a:lnTo>
                <a:lnTo>
                  <a:pt x="30265" y="86585"/>
                </a:lnTo>
                <a:lnTo>
                  <a:pt x="17974" y="80147"/>
                </a:lnTo>
                <a:lnTo>
                  <a:pt x="8331" y="70347"/>
                </a:lnTo>
                <a:lnTo>
                  <a:pt x="2090" y="57945"/>
                </a:lnTo>
                <a:lnTo>
                  <a:pt x="0" y="4445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36637" y="4857750"/>
            <a:ext cx="1122680" cy="43180"/>
          </a:xfrm>
          <a:custGeom>
            <a:avLst/>
            <a:gdLst/>
            <a:ahLst/>
            <a:cxnLst/>
            <a:rect l="l" t="t" r="r" b="b"/>
            <a:pathLst>
              <a:path w="1122680" h="43179">
                <a:moveTo>
                  <a:pt x="1122362" y="0"/>
                </a:moveTo>
                <a:lnTo>
                  <a:pt x="1076606" y="18446"/>
                </a:lnTo>
                <a:lnTo>
                  <a:pt x="1028890" y="21462"/>
                </a:lnTo>
                <a:lnTo>
                  <a:pt x="654748" y="21462"/>
                </a:lnTo>
                <a:lnTo>
                  <a:pt x="616379" y="23330"/>
                </a:lnTo>
                <a:lnTo>
                  <a:pt x="574327" y="31901"/>
                </a:lnTo>
                <a:lnTo>
                  <a:pt x="561149" y="42925"/>
                </a:lnTo>
                <a:lnTo>
                  <a:pt x="559025" y="38326"/>
                </a:lnTo>
                <a:lnTo>
                  <a:pt x="552949" y="34080"/>
                </a:lnTo>
                <a:lnTo>
                  <a:pt x="515449" y="24450"/>
                </a:lnTo>
                <a:lnTo>
                  <a:pt x="467677" y="21462"/>
                </a:lnTo>
                <a:lnTo>
                  <a:pt x="93535" y="21462"/>
                </a:lnTo>
                <a:lnTo>
                  <a:pt x="73613" y="20973"/>
                </a:lnTo>
                <a:lnTo>
                  <a:pt x="55165" y="19573"/>
                </a:lnTo>
                <a:lnTo>
                  <a:pt x="13135" y="10955"/>
                </a:ln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186051" y="4864100"/>
            <a:ext cx="1090930" cy="52705"/>
          </a:xfrm>
          <a:custGeom>
            <a:avLst/>
            <a:gdLst/>
            <a:ahLst/>
            <a:cxnLst/>
            <a:rect l="l" t="t" r="r" b="b"/>
            <a:pathLst>
              <a:path w="1090929" h="52704">
                <a:moveTo>
                  <a:pt x="1090549" y="0"/>
                </a:moveTo>
                <a:lnTo>
                  <a:pt x="1045005" y="22686"/>
                </a:lnTo>
                <a:lnTo>
                  <a:pt x="999617" y="26162"/>
                </a:lnTo>
                <a:lnTo>
                  <a:pt x="636143" y="26162"/>
                </a:lnTo>
                <a:lnTo>
                  <a:pt x="582163" y="31301"/>
                </a:lnTo>
                <a:lnTo>
                  <a:pt x="545651" y="49750"/>
                </a:lnTo>
                <a:lnTo>
                  <a:pt x="545211" y="52324"/>
                </a:lnTo>
                <a:lnTo>
                  <a:pt x="543084" y="46698"/>
                </a:lnTo>
                <a:lnTo>
                  <a:pt x="537006" y="41482"/>
                </a:lnTo>
                <a:lnTo>
                  <a:pt x="499600" y="29647"/>
                </a:lnTo>
                <a:lnTo>
                  <a:pt x="454406" y="26162"/>
                </a:lnTo>
                <a:lnTo>
                  <a:pt x="90805" y="26162"/>
                </a:lnTo>
                <a:lnTo>
                  <a:pt x="71171" y="25550"/>
                </a:lnTo>
                <a:lnTo>
                  <a:pt x="53022" y="23802"/>
                </a:lnTo>
                <a:lnTo>
                  <a:pt x="12020" y="13032"/>
                </a:ln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113026" y="4625975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8715" y="17991"/>
                </a:lnTo>
                <a:lnTo>
                  <a:pt x="0" y="44450"/>
                </a:lnTo>
                <a:lnTo>
                  <a:pt x="2082" y="57945"/>
                </a:lnTo>
                <a:lnTo>
                  <a:pt x="8306" y="70347"/>
                </a:lnTo>
                <a:lnTo>
                  <a:pt x="17936" y="80147"/>
                </a:lnTo>
                <a:lnTo>
                  <a:pt x="30231" y="86585"/>
                </a:lnTo>
                <a:lnTo>
                  <a:pt x="44450" y="88900"/>
                </a:lnTo>
                <a:lnTo>
                  <a:pt x="57945" y="86806"/>
                </a:lnTo>
                <a:lnTo>
                  <a:pt x="70347" y="80557"/>
                </a:lnTo>
                <a:lnTo>
                  <a:pt x="80147" y="70908"/>
                </a:lnTo>
                <a:lnTo>
                  <a:pt x="86585" y="58619"/>
                </a:lnTo>
                <a:lnTo>
                  <a:pt x="88900" y="44450"/>
                </a:lnTo>
                <a:lnTo>
                  <a:pt x="86806" y="30954"/>
                </a:lnTo>
                <a:lnTo>
                  <a:pt x="80557" y="18552"/>
                </a:lnTo>
                <a:lnTo>
                  <a:pt x="70908" y="8752"/>
                </a:lnTo>
                <a:lnTo>
                  <a:pt x="58619" y="2314"/>
                </a:lnTo>
                <a:lnTo>
                  <a:pt x="44450" y="0"/>
                </a:lnTo>
                <a:close/>
              </a:path>
            </a:pathLst>
          </a:custGeom>
          <a:solidFill>
            <a:srgbClr val="A2B1C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113026" y="4625975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44450"/>
                </a:moveTo>
                <a:lnTo>
                  <a:pt x="18497" y="8342"/>
                </a:lnTo>
                <a:lnTo>
                  <a:pt x="44450" y="0"/>
                </a:lnTo>
                <a:lnTo>
                  <a:pt x="58619" y="2314"/>
                </a:lnTo>
                <a:lnTo>
                  <a:pt x="70908" y="8752"/>
                </a:lnTo>
                <a:lnTo>
                  <a:pt x="80557" y="18552"/>
                </a:lnTo>
                <a:lnTo>
                  <a:pt x="86806" y="30954"/>
                </a:lnTo>
                <a:lnTo>
                  <a:pt x="88900" y="44450"/>
                </a:lnTo>
                <a:lnTo>
                  <a:pt x="86585" y="58619"/>
                </a:lnTo>
                <a:lnTo>
                  <a:pt x="80147" y="70908"/>
                </a:lnTo>
                <a:lnTo>
                  <a:pt x="70347" y="80557"/>
                </a:lnTo>
                <a:lnTo>
                  <a:pt x="57945" y="86806"/>
                </a:lnTo>
                <a:lnTo>
                  <a:pt x="44450" y="88900"/>
                </a:lnTo>
                <a:lnTo>
                  <a:pt x="30231" y="86585"/>
                </a:lnTo>
                <a:lnTo>
                  <a:pt x="17936" y="80147"/>
                </a:lnTo>
                <a:lnTo>
                  <a:pt x="8306" y="70347"/>
                </a:lnTo>
                <a:lnTo>
                  <a:pt x="2082" y="57945"/>
                </a:lnTo>
                <a:lnTo>
                  <a:pt x="0" y="4445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135123" y="4754498"/>
            <a:ext cx="76200" cy="817880"/>
          </a:xfrm>
          <a:custGeom>
            <a:avLst/>
            <a:gdLst/>
            <a:ahLst/>
            <a:cxnLst/>
            <a:rect l="l" t="t" r="r" b="b"/>
            <a:pathLst>
              <a:path w="76200" h="817879">
                <a:moveTo>
                  <a:pt x="31750" y="741426"/>
                </a:moveTo>
                <a:lnTo>
                  <a:pt x="0" y="741426"/>
                </a:lnTo>
                <a:lnTo>
                  <a:pt x="38100" y="817626"/>
                </a:lnTo>
                <a:lnTo>
                  <a:pt x="69850" y="754126"/>
                </a:lnTo>
                <a:lnTo>
                  <a:pt x="31750" y="754126"/>
                </a:lnTo>
                <a:lnTo>
                  <a:pt x="31750" y="741426"/>
                </a:lnTo>
                <a:close/>
              </a:path>
              <a:path w="76200" h="817879">
                <a:moveTo>
                  <a:pt x="44450" y="0"/>
                </a:moveTo>
                <a:lnTo>
                  <a:pt x="31750" y="0"/>
                </a:lnTo>
                <a:lnTo>
                  <a:pt x="31750" y="754126"/>
                </a:lnTo>
                <a:lnTo>
                  <a:pt x="44450" y="754126"/>
                </a:lnTo>
                <a:lnTo>
                  <a:pt x="44450" y="0"/>
                </a:lnTo>
                <a:close/>
              </a:path>
              <a:path w="76200" h="817879">
                <a:moveTo>
                  <a:pt x="76200" y="741426"/>
                </a:moveTo>
                <a:lnTo>
                  <a:pt x="44450" y="741426"/>
                </a:lnTo>
                <a:lnTo>
                  <a:pt x="44450" y="754126"/>
                </a:lnTo>
                <a:lnTo>
                  <a:pt x="69850" y="754126"/>
                </a:lnTo>
                <a:lnTo>
                  <a:pt x="76200" y="7414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3020948" y="4009008"/>
            <a:ext cx="802005" cy="688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Symbol"/>
                <a:cs typeface="Symbol"/>
              </a:rPr>
              <a:t></a:t>
            </a:r>
            <a:r>
              <a:rPr sz="1800" dirty="0">
                <a:latin typeface="Verdana"/>
                <a:cs typeface="Verdana"/>
              </a:rPr>
              <a:t>&lt;1</a:t>
            </a:r>
            <a:endParaRPr sz="1800">
              <a:latin typeface="Verdana"/>
              <a:cs typeface="Verdana"/>
            </a:endParaRPr>
          </a:p>
          <a:p>
            <a:pPr marL="334645">
              <a:lnSpc>
                <a:spcPct val="100000"/>
              </a:lnSpc>
              <a:spcBef>
                <a:spcPts val="1015"/>
              </a:spcBef>
            </a:pPr>
            <a:r>
              <a:rPr sz="1800" dirty="0">
                <a:latin typeface="Symbol"/>
                <a:cs typeface="Symbol"/>
              </a:rPr>
              <a:t></a:t>
            </a:r>
            <a:r>
              <a:rPr sz="1800" dirty="0">
                <a:latin typeface="Arial"/>
                <a:cs typeface="Arial"/>
              </a:rPr>
              <a:t>=0</a:t>
            </a:r>
            <a:endParaRPr sz="1800">
              <a:latin typeface="Arial"/>
              <a:cs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object 30"/>
              <p:cNvSpPr txBox="1"/>
              <p:nvPr/>
            </p:nvSpPr>
            <p:spPr>
              <a:xfrm>
                <a:off x="5280152" y="2902330"/>
                <a:ext cx="2028152" cy="976486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/>
                <a:r>
                  <a:rPr lang="hu-HU" sz="3200" dirty="0" smtClean="0">
                    <a:latin typeface="Verdana"/>
                    <a:cs typeface="Verdana"/>
                  </a:rPr>
                  <a:t>l</a:t>
                </a:r>
                <a:r>
                  <a:rPr lang="el-GR" sz="3200" dirty="0" smtClean="0">
                    <a:latin typeface="Verdana"/>
                    <a:cs typeface="Verdana"/>
                  </a:rPr>
                  <a:t>ε</a:t>
                </a:r>
                <a:r>
                  <a:rPr lang="hu-HU" sz="3200" dirty="0" smtClean="0">
                    <a:latin typeface="Verdana"/>
                    <a:cs typeface="Verdana"/>
                  </a:rPr>
                  <a:t>l</a:t>
                </a:r>
                <a:r>
                  <a:rPr lang="el-GR" sz="3200" dirty="0" smtClean="0">
                    <a:latin typeface="Verdana"/>
                    <a:cs typeface="Verdan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3200" i="1">
                            <a:latin typeface="Cambria Math" panose="02040503050406030204" pitchFamily="18" charset="0"/>
                            <a:cs typeface="Verdana"/>
                          </a:rPr>
                        </m:ctrlPr>
                      </m:fPr>
                      <m:num>
                        <m:r>
                          <a:rPr lang="hu-HU" sz="3200" i="1">
                            <a:latin typeface="Cambria Math" panose="02040503050406030204" pitchFamily="18" charset="0"/>
                            <a:cs typeface="Verdana"/>
                          </a:rPr>
                          <m:t>1</m:t>
                        </m:r>
                      </m:num>
                      <m:den>
                        <m:r>
                          <a:rPr lang="hu-HU" sz="3200" i="1">
                            <a:latin typeface="Cambria Math" panose="02040503050406030204" pitchFamily="18" charset="0"/>
                            <a:cs typeface="Verdana"/>
                          </a:rPr>
                          <m:t>2</m:t>
                        </m:r>
                      </m:den>
                    </m:f>
                    <m:f>
                      <m:fPr>
                        <m:ctrlPr>
                          <a:rPr lang="el-GR" sz="3200" i="1" smtClean="0">
                            <a:latin typeface="Cambria Math" panose="02040503050406030204" pitchFamily="18" charset="0"/>
                            <a:cs typeface="Verdana"/>
                          </a:rPr>
                        </m:ctrlPr>
                      </m:fPr>
                      <m:num>
                        <m:r>
                          <a:rPr lang="hu-HU" sz="3200" b="0" i="1" smtClean="0">
                            <a:latin typeface="Cambria Math" panose="02040503050406030204" pitchFamily="18" charset="0"/>
                            <a:cs typeface="Verdana"/>
                          </a:rPr>
                          <m:t>600</m:t>
                        </m:r>
                      </m:num>
                      <m:den>
                        <m:r>
                          <a:rPr lang="hu-HU" sz="3200" b="0" i="1" smtClean="0">
                            <a:latin typeface="Cambria Math" panose="02040503050406030204" pitchFamily="18" charset="0"/>
                            <a:cs typeface="Verdana"/>
                          </a:rPr>
                          <m:t>200</m:t>
                        </m:r>
                      </m:den>
                    </m:f>
                  </m:oMath>
                </a14:m>
                <a:endParaRPr lang="el-GR" sz="3200" dirty="0">
                  <a:latin typeface="Verdana"/>
                  <a:cs typeface="Verdana"/>
                </a:endParaRPr>
              </a:p>
              <a:p>
                <a:pPr marL="12700">
                  <a:lnSpc>
                    <a:spcPct val="100000"/>
                  </a:lnSpc>
                </a:pPr>
                <a:endParaRPr sz="1800" dirty="0">
                  <a:latin typeface="Verdana"/>
                  <a:cs typeface="Verdana"/>
                </a:endParaRPr>
              </a:p>
            </p:txBody>
          </p:sp>
        </mc:Choice>
        <mc:Fallback xmlns="">
          <p:sp>
            <p:nvSpPr>
              <p:cNvPr id="30" name="object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0152" y="2902330"/>
                <a:ext cx="2028152" cy="976486"/>
              </a:xfrm>
              <a:prstGeom prst="rect">
                <a:avLst/>
              </a:prstGeom>
              <a:blipFill rotWithShape="0">
                <a:blip r:embed="rId2"/>
                <a:stretch>
                  <a:fillRect l="-11411" t="-375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object 34"/>
          <p:cNvSpPr txBox="1"/>
          <p:nvPr/>
        </p:nvSpPr>
        <p:spPr>
          <a:xfrm>
            <a:off x="1148892" y="5019166"/>
            <a:ext cx="2329180" cy="1035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tabLst>
                <a:tab pos="1098550" algn="l"/>
              </a:tabLst>
            </a:pPr>
            <a:r>
              <a:rPr sz="1800" spc="1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nő	</a:t>
            </a:r>
            <a:r>
              <a:rPr sz="2700" spc="15" baseline="3086" dirty="0">
                <a:latin typeface="Arial"/>
                <a:cs typeface="Arial"/>
              </a:rPr>
              <a:t>T</a:t>
            </a:r>
            <a:r>
              <a:rPr sz="2700" baseline="3086" dirty="0">
                <a:latin typeface="Arial"/>
                <a:cs typeface="Arial"/>
              </a:rPr>
              <a:t>R</a:t>
            </a:r>
            <a:r>
              <a:rPr sz="2700" spc="-37" baseline="3086" dirty="0">
                <a:latin typeface="Arial"/>
                <a:cs typeface="Arial"/>
              </a:rPr>
              <a:t> </a:t>
            </a:r>
            <a:r>
              <a:rPr sz="2700" baseline="3086" dirty="0">
                <a:latin typeface="Arial"/>
                <a:cs typeface="Arial"/>
              </a:rPr>
              <a:t>csökk</a:t>
            </a:r>
            <a:r>
              <a:rPr sz="2700" spc="-15" baseline="3086" dirty="0">
                <a:latin typeface="Arial"/>
                <a:cs typeface="Arial"/>
              </a:rPr>
              <a:t>e</a:t>
            </a:r>
            <a:r>
              <a:rPr sz="2700" baseline="3086" dirty="0">
                <a:latin typeface="Arial"/>
                <a:cs typeface="Arial"/>
              </a:rPr>
              <a:t>n</a:t>
            </a:r>
            <a:endParaRPr sz="2700" baseline="3086">
              <a:latin typeface="Arial"/>
              <a:cs typeface="Arial"/>
            </a:endParaRPr>
          </a:p>
          <a:p>
            <a:pPr marL="420370">
              <a:lnSpc>
                <a:spcPct val="100000"/>
              </a:lnSpc>
              <a:spcBef>
                <a:spcPts val="1590"/>
              </a:spcBef>
            </a:pPr>
            <a:r>
              <a:rPr sz="1800" spc="1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á</a:t>
            </a:r>
            <a:r>
              <a:rPr sz="1800" dirty="0">
                <a:latin typeface="Arial"/>
                <a:cs typeface="Arial"/>
              </a:rPr>
              <a:t>lt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</a:t>
            </a:r>
            <a:r>
              <a:rPr sz="1800" spc="-10" dirty="0">
                <a:latin typeface="Arial"/>
                <a:cs typeface="Arial"/>
              </a:rPr>
              <a:t>é</a:t>
            </a:r>
            <a:r>
              <a:rPr sz="1800" dirty="0">
                <a:latin typeface="Arial"/>
                <a:cs typeface="Arial"/>
              </a:rPr>
              <a:t>s</a:t>
            </a:r>
            <a:endParaRPr sz="1800">
              <a:latin typeface="Arial"/>
              <a:cs typeface="Arial"/>
            </a:endParaRPr>
          </a:p>
          <a:p>
            <a:pPr marL="42037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ma</a:t>
            </a:r>
            <a:r>
              <a:rPr sz="1800" spc="-20" dirty="0">
                <a:latin typeface="Arial"/>
                <a:cs typeface="Arial"/>
              </a:rPr>
              <a:t>x</a:t>
            </a:r>
            <a:r>
              <a:rPr sz="1800" dirty="0">
                <a:latin typeface="Arial"/>
                <a:cs typeface="Arial"/>
              </a:rPr>
              <a:t>im</a:t>
            </a:r>
            <a:r>
              <a:rPr sz="1800" spc="-10" dirty="0">
                <a:latin typeface="Arial"/>
                <a:cs typeface="Arial"/>
              </a:rPr>
              <a:t>á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s)</a:t>
            </a:r>
            <a:endParaRPr sz="18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150416" y="2360929"/>
            <a:ext cx="514984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Symbol"/>
                <a:cs typeface="Symbol"/>
              </a:rPr>
              <a:t></a:t>
            </a:r>
            <a:r>
              <a:rPr sz="1800" dirty="0">
                <a:latin typeface="Arial"/>
                <a:cs typeface="Arial"/>
              </a:rPr>
              <a:t>=∞</a:t>
            </a:r>
            <a:endParaRPr sz="18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019175" y="372275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8741" y="17936"/>
                </a:lnTo>
                <a:lnTo>
                  <a:pt x="0" y="44450"/>
                </a:lnTo>
                <a:lnTo>
                  <a:pt x="2090" y="57945"/>
                </a:lnTo>
                <a:lnTo>
                  <a:pt x="8331" y="70347"/>
                </a:lnTo>
                <a:lnTo>
                  <a:pt x="17974" y="80147"/>
                </a:lnTo>
                <a:lnTo>
                  <a:pt x="30265" y="86585"/>
                </a:lnTo>
                <a:lnTo>
                  <a:pt x="44450" y="88900"/>
                </a:lnTo>
                <a:lnTo>
                  <a:pt x="57960" y="86806"/>
                </a:lnTo>
                <a:lnTo>
                  <a:pt x="70364" y="80557"/>
                </a:lnTo>
                <a:lnTo>
                  <a:pt x="80158" y="70908"/>
                </a:lnTo>
                <a:lnTo>
                  <a:pt x="86588" y="58619"/>
                </a:lnTo>
                <a:lnTo>
                  <a:pt x="88900" y="44450"/>
                </a:lnTo>
                <a:lnTo>
                  <a:pt x="86809" y="30906"/>
                </a:lnTo>
                <a:lnTo>
                  <a:pt x="80568" y="18497"/>
                </a:lnTo>
                <a:lnTo>
                  <a:pt x="70925" y="8715"/>
                </a:lnTo>
                <a:lnTo>
                  <a:pt x="58634" y="2302"/>
                </a:lnTo>
                <a:lnTo>
                  <a:pt x="44450" y="0"/>
                </a:lnTo>
                <a:close/>
              </a:path>
            </a:pathLst>
          </a:custGeom>
          <a:solidFill>
            <a:srgbClr val="A2B1C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019175" y="372275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44450"/>
                </a:moveTo>
                <a:lnTo>
                  <a:pt x="18535" y="8306"/>
                </a:lnTo>
                <a:lnTo>
                  <a:pt x="44450" y="0"/>
                </a:lnTo>
                <a:lnTo>
                  <a:pt x="58634" y="2302"/>
                </a:lnTo>
                <a:lnTo>
                  <a:pt x="70925" y="8715"/>
                </a:lnTo>
                <a:lnTo>
                  <a:pt x="80568" y="18497"/>
                </a:lnTo>
                <a:lnTo>
                  <a:pt x="86809" y="30906"/>
                </a:lnTo>
                <a:lnTo>
                  <a:pt x="88900" y="44450"/>
                </a:lnTo>
                <a:lnTo>
                  <a:pt x="86588" y="58619"/>
                </a:lnTo>
                <a:lnTo>
                  <a:pt x="80158" y="70908"/>
                </a:lnTo>
                <a:lnTo>
                  <a:pt x="70364" y="80557"/>
                </a:lnTo>
                <a:lnTo>
                  <a:pt x="57960" y="86806"/>
                </a:lnTo>
                <a:lnTo>
                  <a:pt x="44450" y="88900"/>
                </a:lnTo>
                <a:lnTo>
                  <a:pt x="30265" y="86585"/>
                </a:lnTo>
                <a:lnTo>
                  <a:pt x="17974" y="80147"/>
                </a:lnTo>
                <a:lnTo>
                  <a:pt x="8331" y="70347"/>
                </a:lnTo>
                <a:lnTo>
                  <a:pt x="2090" y="57945"/>
                </a:lnTo>
                <a:lnTo>
                  <a:pt x="0" y="4445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054350" y="4662423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8752" y="17991"/>
                </a:lnTo>
                <a:lnTo>
                  <a:pt x="0" y="44450"/>
                </a:lnTo>
                <a:lnTo>
                  <a:pt x="2093" y="57993"/>
                </a:lnTo>
                <a:lnTo>
                  <a:pt x="8342" y="70402"/>
                </a:lnTo>
                <a:lnTo>
                  <a:pt x="17991" y="80184"/>
                </a:lnTo>
                <a:lnTo>
                  <a:pt x="30280" y="86597"/>
                </a:lnTo>
                <a:lnTo>
                  <a:pt x="44450" y="88900"/>
                </a:lnTo>
                <a:lnTo>
                  <a:pt x="57945" y="86817"/>
                </a:lnTo>
                <a:lnTo>
                  <a:pt x="70347" y="80593"/>
                </a:lnTo>
                <a:lnTo>
                  <a:pt x="80147" y="70963"/>
                </a:lnTo>
                <a:lnTo>
                  <a:pt x="86585" y="58668"/>
                </a:lnTo>
                <a:lnTo>
                  <a:pt x="88900" y="44450"/>
                </a:lnTo>
                <a:lnTo>
                  <a:pt x="86806" y="30954"/>
                </a:lnTo>
                <a:lnTo>
                  <a:pt x="80557" y="18552"/>
                </a:lnTo>
                <a:lnTo>
                  <a:pt x="70908" y="8752"/>
                </a:lnTo>
                <a:lnTo>
                  <a:pt x="58619" y="2314"/>
                </a:lnTo>
                <a:lnTo>
                  <a:pt x="44450" y="0"/>
                </a:lnTo>
                <a:close/>
              </a:path>
            </a:pathLst>
          </a:custGeom>
          <a:solidFill>
            <a:srgbClr val="A2B1C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054350" y="4662423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44450"/>
                </a:moveTo>
                <a:lnTo>
                  <a:pt x="18552" y="8342"/>
                </a:lnTo>
                <a:lnTo>
                  <a:pt x="44450" y="0"/>
                </a:lnTo>
                <a:lnTo>
                  <a:pt x="58619" y="2314"/>
                </a:lnTo>
                <a:lnTo>
                  <a:pt x="70908" y="8752"/>
                </a:lnTo>
                <a:lnTo>
                  <a:pt x="80557" y="18552"/>
                </a:lnTo>
                <a:lnTo>
                  <a:pt x="86806" y="30954"/>
                </a:lnTo>
                <a:lnTo>
                  <a:pt x="88900" y="44450"/>
                </a:lnTo>
                <a:lnTo>
                  <a:pt x="86585" y="58668"/>
                </a:lnTo>
                <a:lnTo>
                  <a:pt x="80147" y="70963"/>
                </a:lnTo>
                <a:lnTo>
                  <a:pt x="70347" y="80593"/>
                </a:lnTo>
                <a:lnTo>
                  <a:pt x="57945" y="86817"/>
                </a:lnTo>
                <a:lnTo>
                  <a:pt x="44450" y="88900"/>
                </a:lnTo>
                <a:lnTo>
                  <a:pt x="30280" y="86597"/>
                </a:lnTo>
                <a:lnTo>
                  <a:pt x="17991" y="80184"/>
                </a:lnTo>
                <a:lnTo>
                  <a:pt x="8342" y="70402"/>
                </a:lnTo>
                <a:lnTo>
                  <a:pt x="2093" y="57993"/>
                </a:lnTo>
                <a:lnTo>
                  <a:pt x="0" y="4445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805394" y="5367020"/>
            <a:ext cx="0" cy="393065"/>
          </a:xfrm>
          <a:custGeom>
            <a:avLst/>
            <a:gdLst/>
            <a:ahLst/>
            <a:cxnLst/>
            <a:rect l="l" t="t" r="r" b="b"/>
            <a:pathLst>
              <a:path h="393064">
                <a:moveTo>
                  <a:pt x="0" y="0"/>
                </a:moveTo>
                <a:lnTo>
                  <a:pt x="0" y="392792"/>
                </a:lnTo>
              </a:path>
            </a:pathLst>
          </a:custGeom>
          <a:ln w="1173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998809" y="5367020"/>
            <a:ext cx="0" cy="393065"/>
          </a:xfrm>
          <a:custGeom>
            <a:avLst/>
            <a:gdLst/>
            <a:ahLst/>
            <a:cxnLst/>
            <a:rect l="l" t="t" r="r" b="b"/>
            <a:pathLst>
              <a:path h="393064">
                <a:moveTo>
                  <a:pt x="0" y="0"/>
                </a:moveTo>
                <a:lnTo>
                  <a:pt x="0" y="392792"/>
                </a:lnTo>
              </a:path>
            </a:pathLst>
          </a:custGeom>
          <a:ln w="1173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333623" y="5563416"/>
            <a:ext cx="630555" cy="0"/>
          </a:xfrm>
          <a:custGeom>
            <a:avLst/>
            <a:gdLst/>
            <a:ahLst/>
            <a:cxnLst/>
            <a:rect l="l" t="t" r="r" b="b"/>
            <a:pathLst>
              <a:path w="630554">
                <a:moveTo>
                  <a:pt x="0" y="0"/>
                </a:moveTo>
                <a:lnTo>
                  <a:pt x="629979" y="0"/>
                </a:lnTo>
              </a:path>
            </a:pathLst>
          </a:custGeom>
          <a:ln w="1354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4339945" y="5578107"/>
            <a:ext cx="619760" cy="400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50" i="1" spc="-170" dirty="0">
                <a:latin typeface="Times New Roman"/>
                <a:cs typeface="Times New Roman"/>
              </a:rPr>
              <a:t>a</a:t>
            </a:r>
            <a:r>
              <a:rPr sz="2550" i="1" spc="-150" dirty="0">
                <a:latin typeface="Times New Roman"/>
                <a:cs typeface="Times New Roman"/>
              </a:rPr>
              <a:t> </a:t>
            </a:r>
            <a:r>
              <a:rPr sz="2550" spc="-185" dirty="0">
                <a:latin typeface="Symbol"/>
                <a:cs typeface="Symbol"/>
              </a:rPr>
              <a:t></a:t>
            </a:r>
            <a:r>
              <a:rPr sz="2550" spc="90" dirty="0">
                <a:latin typeface="Times New Roman"/>
                <a:cs typeface="Times New Roman"/>
              </a:rPr>
              <a:t> </a:t>
            </a:r>
            <a:r>
              <a:rPr sz="2550" i="1" spc="-170" dirty="0">
                <a:latin typeface="Times New Roman"/>
                <a:cs typeface="Times New Roman"/>
              </a:rPr>
              <a:t>p</a:t>
            </a:r>
            <a:endParaRPr sz="255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583659" y="5114868"/>
            <a:ext cx="167640" cy="400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50" i="1" spc="-170" dirty="0">
                <a:latin typeface="Times New Roman"/>
                <a:cs typeface="Times New Roman"/>
              </a:rPr>
              <a:t>p</a:t>
            </a:r>
            <a:endParaRPr sz="255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809464" y="5308270"/>
            <a:ext cx="456565" cy="410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87655" algn="l"/>
              </a:tabLst>
            </a:pPr>
            <a:r>
              <a:rPr sz="2650" i="1" spc="-190" dirty="0">
                <a:latin typeface="Symbol"/>
                <a:cs typeface="Symbol"/>
              </a:rPr>
              <a:t></a:t>
            </a:r>
            <a:r>
              <a:rPr sz="2650" i="1" spc="-190" dirty="0">
                <a:latin typeface="Times New Roman"/>
                <a:cs typeface="Times New Roman"/>
              </a:rPr>
              <a:t>	</a:t>
            </a:r>
            <a:r>
              <a:rPr sz="2550" spc="-185" dirty="0">
                <a:latin typeface="Symbol"/>
                <a:cs typeface="Symbol"/>
              </a:rPr>
              <a:t></a:t>
            </a:r>
            <a:endParaRPr sz="2550">
              <a:latin typeface="Symbol"/>
              <a:cs typeface="Symbo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752850" y="5126037"/>
            <a:ext cx="1260475" cy="927100"/>
          </a:xfrm>
          <a:custGeom>
            <a:avLst/>
            <a:gdLst/>
            <a:ahLst/>
            <a:cxnLst/>
            <a:rect l="l" t="t" r="r" b="b"/>
            <a:pathLst>
              <a:path w="1260475" h="927100">
                <a:moveTo>
                  <a:pt x="0" y="927100"/>
                </a:moveTo>
                <a:lnTo>
                  <a:pt x="1260475" y="927100"/>
                </a:lnTo>
                <a:lnTo>
                  <a:pt x="1260475" y="0"/>
                </a:lnTo>
                <a:lnTo>
                  <a:pt x="0" y="0"/>
                </a:lnTo>
                <a:lnTo>
                  <a:pt x="0" y="927100"/>
                </a:lnTo>
                <a:close/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016500" y="5130800"/>
            <a:ext cx="4127500" cy="923925"/>
          </a:xfrm>
          <a:custGeom>
            <a:avLst/>
            <a:gdLst/>
            <a:ahLst/>
            <a:cxnLst/>
            <a:rect l="l" t="t" r="r" b="b"/>
            <a:pathLst>
              <a:path w="4127500" h="923925">
                <a:moveTo>
                  <a:pt x="0" y="923925"/>
                </a:moveTo>
                <a:lnTo>
                  <a:pt x="4127500" y="923925"/>
                </a:lnTo>
                <a:lnTo>
                  <a:pt x="4127500" y="0"/>
                </a:lnTo>
                <a:lnTo>
                  <a:pt x="0" y="0"/>
                </a:lnTo>
                <a:lnTo>
                  <a:pt x="0" y="923925"/>
                </a:lnTo>
                <a:close/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5096002" y="5176139"/>
            <a:ext cx="3843020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lang="hu-HU" sz="1800" dirty="0" smtClean="0">
                <a:latin typeface="Verdana"/>
                <a:cs typeface="Verdana"/>
              </a:rPr>
              <a:t>P=1000-2Q, P=600, l</a:t>
            </a:r>
            <a:r>
              <a:rPr lang="el-GR" sz="1800" dirty="0" smtClean="0">
                <a:latin typeface="Verdana"/>
                <a:cs typeface="Verdana"/>
              </a:rPr>
              <a:t>ε</a:t>
            </a:r>
            <a:r>
              <a:rPr lang="hu-HU" dirty="0">
                <a:latin typeface="Verdana"/>
                <a:cs typeface="Verdana"/>
              </a:rPr>
              <a:t>l</a:t>
            </a:r>
            <a:r>
              <a:rPr lang="hu-HU" sz="1800" dirty="0" smtClean="0">
                <a:latin typeface="Verdana"/>
                <a:cs typeface="Verdana"/>
              </a:rPr>
              <a:t>=?</a:t>
            </a:r>
          </a:p>
          <a:p>
            <a:pPr marL="12700" marR="6350">
              <a:lnSpc>
                <a:spcPct val="100000"/>
              </a:lnSpc>
            </a:pPr>
            <a:endParaRPr lang="hu-HU" dirty="0">
              <a:latin typeface="Verdana"/>
              <a:cs typeface="Verdana"/>
            </a:endParaRPr>
          </a:p>
          <a:p>
            <a:pPr marL="12700" marR="6350"/>
            <a:r>
              <a:rPr lang="hu-HU" dirty="0" smtClean="0">
                <a:latin typeface="Verdana"/>
                <a:cs typeface="Verdana"/>
              </a:rPr>
              <a:t>l</a:t>
            </a:r>
            <a:r>
              <a:rPr lang="el-GR" dirty="0" smtClean="0">
                <a:latin typeface="Verdana"/>
                <a:cs typeface="Verdana"/>
              </a:rPr>
              <a:t>ε</a:t>
            </a:r>
            <a:r>
              <a:rPr lang="hu-HU" dirty="0" smtClean="0">
                <a:latin typeface="Verdana"/>
                <a:cs typeface="Verdana"/>
              </a:rPr>
              <a:t>l</a:t>
            </a:r>
            <a:r>
              <a:rPr lang="el-GR" dirty="0" smtClean="0">
                <a:latin typeface="Verdana"/>
                <a:cs typeface="Verdana"/>
              </a:rPr>
              <a:t>=</a:t>
            </a:r>
            <a:r>
              <a:rPr lang="hu-HU" dirty="0" smtClean="0">
                <a:latin typeface="Verdana"/>
                <a:cs typeface="Verdana"/>
              </a:rPr>
              <a:t>600/400=1,5, vagy:</a:t>
            </a:r>
            <a:endParaRPr lang="el-GR" dirty="0">
              <a:latin typeface="Verdana"/>
              <a:cs typeface="Verdana"/>
            </a:endParaRPr>
          </a:p>
          <a:p>
            <a:pPr marL="12700" marR="6350">
              <a:lnSpc>
                <a:spcPct val="100000"/>
              </a:lnSpc>
            </a:pPr>
            <a:endParaRPr sz="1800" dirty="0">
              <a:latin typeface="Verdana"/>
              <a:cs typeface="Verdana"/>
            </a:endParaRPr>
          </a:p>
        </p:txBody>
      </p:sp>
      <p:cxnSp>
        <p:nvCxnSpPr>
          <p:cNvPr id="50" name="Egyenes összekötő nyíllal 49"/>
          <p:cNvCxnSpPr/>
          <p:nvPr/>
        </p:nvCxnSpPr>
        <p:spPr>
          <a:xfrm flipH="1" flipV="1">
            <a:off x="6551753" y="3754501"/>
            <a:ext cx="1476631" cy="21227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444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Kereslet árrugalmassága (ív)</a:t>
            </a:r>
          </a:p>
        </p:txBody>
      </p:sp>
      <p:sp>
        <p:nvSpPr>
          <p:cNvPr id="51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Megmutatja, hogy hány százalékkal változik a keresett mennyiség az ár egy százalékos változásának hatására. Ívrugalmasság.</a:t>
            </a:r>
          </a:p>
          <a:p>
            <a:pPr eaLnBrk="1" hangingPunct="1"/>
            <a:endParaRPr lang="hu-HU" dirty="0" smtClean="0"/>
          </a:p>
          <a:p>
            <a:pPr eaLnBrk="1" hangingPunct="1"/>
            <a:endParaRPr lang="hu-HU" dirty="0" smtClean="0"/>
          </a:p>
        </p:txBody>
      </p:sp>
      <p:graphicFrame>
        <p:nvGraphicFramePr>
          <p:cNvPr id="5131" name="Object 11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971550" y="3284538"/>
          <a:ext cx="5832475" cy="316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Equation" r:id="rId3" imgW="2108200" imgH="1143000" progId="">
                  <p:embed/>
                </p:oleObj>
              </mc:Choice>
              <mc:Fallback>
                <p:oleObj name="Equation" r:id="rId3" imgW="2108200" imgH="1143000" progId="">
                  <p:embed/>
                  <p:pic>
                    <p:nvPicPr>
                      <p:cNvPr id="0" name="Picture 1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3284538"/>
                        <a:ext cx="5832475" cy="3163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3200" dirty="0" smtClean="0"/>
              <a:t>Keresleti görbe: P=800-2Q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713288"/>
          </a:xfrm>
        </p:spPr>
        <p:txBody>
          <a:bodyPr>
            <a:normAutofit/>
          </a:bodyPr>
          <a:lstStyle/>
          <a:p>
            <a:pPr marL="609600" indent="-609600" eaLnBrk="1" hangingPunct="1">
              <a:defRPr/>
            </a:pPr>
            <a:r>
              <a:rPr lang="hu-HU" dirty="0" smtClean="0"/>
              <a:t>Mekkora a kereslet árrugalmassága, ha jelenlegi </a:t>
            </a:r>
            <a:r>
              <a:rPr lang="hu-HU" dirty="0"/>
              <a:t>piaci ár </a:t>
            </a:r>
            <a:r>
              <a:rPr lang="hu-HU" dirty="0" smtClean="0"/>
              <a:t>200, majd 240-re nő?</a:t>
            </a:r>
            <a:endParaRPr lang="hu-HU" dirty="0"/>
          </a:p>
          <a:p>
            <a:pPr marL="0" indent="0" eaLnBrk="1" hangingPunct="1">
              <a:buNone/>
              <a:defRPr/>
            </a:pPr>
            <a:r>
              <a:rPr lang="hu-HU" dirty="0"/>
              <a:t>Jól jártak-e az eladók az árnövekedéssel? Válaszát indokolja!</a:t>
            </a:r>
          </a:p>
          <a:p>
            <a:pPr marL="609600" indent="-609600" eaLnBrk="1" hangingPunct="1"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7647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smtClean="0"/>
          </a:p>
        </p:txBody>
      </p:sp>
      <p:sp>
        <p:nvSpPr>
          <p:cNvPr id="123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Megoldás: 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dirty="0" smtClean="0"/>
              <a:t>P0=200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dirty="0" smtClean="0"/>
              <a:t>Q0=300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dirty="0" smtClean="0"/>
              <a:t>P1=240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dirty="0" smtClean="0"/>
              <a:t>Q1=280</a:t>
            </a:r>
          </a:p>
          <a:p>
            <a:pPr eaLnBrk="1" hangingPunct="1">
              <a:buFont typeface="Wingdings" pitchFamily="2" charset="2"/>
              <a:buNone/>
            </a:pPr>
            <a:endParaRPr lang="hu-HU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Szövegdoboz 1"/>
              <p:cNvSpPr txBox="1"/>
              <p:nvPr/>
            </p:nvSpPr>
            <p:spPr>
              <a:xfrm>
                <a:off x="2699792" y="3023575"/>
                <a:ext cx="5446106" cy="8166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r>
                        <a:rPr lang="hu-H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800" b="0" i="1" smtClean="0">
                              <a:latin typeface="Cambria Math" panose="02040503050406030204" pitchFamily="18" charset="0"/>
                            </a:rPr>
                            <m:t>280−300</m:t>
                          </m:r>
                        </m:num>
                        <m:den>
                          <m:r>
                            <a:rPr lang="hu-HU" sz="2800" b="0" i="1" smtClean="0">
                              <a:latin typeface="Cambria Math" panose="02040503050406030204" pitchFamily="18" charset="0"/>
                            </a:rPr>
                            <m:t>240−200</m:t>
                          </m:r>
                        </m:den>
                      </m:f>
                      <m:f>
                        <m:fPr>
                          <m:ctrlPr>
                            <a:rPr lang="hu-HU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800" b="0" i="1" smtClean="0">
                              <a:latin typeface="Cambria Math" panose="02040503050406030204" pitchFamily="18" charset="0"/>
                            </a:rPr>
                            <m:t>240+200</m:t>
                          </m:r>
                        </m:num>
                        <m:den>
                          <m:r>
                            <a:rPr lang="hu-HU" sz="2800" b="0" i="1" smtClean="0">
                              <a:latin typeface="Cambria Math" panose="02040503050406030204" pitchFamily="18" charset="0"/>
                            </a:rPr>
                            <m:t>280+300</m:t>
                          </m:r>
                        </m:den>
                      </m:f>
                      <m:r>
                        <a:rPr lang="hu-HU" sz="2800" b="0" i="1" smtClean="0">
                          <a:latin typeface="Cambria Math" panose="02040503050406030204" pitchFamily="18" charset="0"/>
                        </a:rPr>
                        <m:t>=−0,38</m:t>
                      </m:r>
                    </m:oMath>
                  </m:oMathPara>
                </a14:m>
                <a:endParaRPr lang="hu-HU" sz="2800" dirty="0"/>
              </a:p>
            </p:txBody>
          </p:sp>
        </mc:Choice>
        <mc:Fallback xmlns="">
          <p:sp>
            <p:nvSpPr>
              <p:cNvPr id="2" name="Szövegdoboz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3023575"/>
                <a:ext cx="5446106" cy="81663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215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smtClean="0"/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u-HU" dirty="0" smtClean="0"/>
              <a:t>Árbevétel a kiinduló helyzetben: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dirty="0" smtClean="0"/>
              <a:t>60 000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dirty="0" smtClean="0"/>
              <a:t>Árbevétel az új ár mellett: 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dirty="0" smtClean="0"/>
              <a:t>67 200</a:t>
            </a:r>
          </a:p>
          <a:p>
            <a:pPr eaLnBrk="1" hangingPunct="1">
              <a:buFont typeface="Wingdings" pitchFamily="2" charset="2"/>
              <a:buNone/>
            </a:pPr>
            <a:endParaRPr lang="hu-HU" dirty="0" smtClean="0"/>
          </a:p>
          <a:p>
            <a:pPr eaLnBrk="1" hangingPunct="1">
              <a:buFont typeface="Wingdings" pitchFamily="2" charset="2"/>
              <a:buNone/>
            </a:pPr>
            <a:r>
              <a:rPr lang="hu-HU" dirty="0" smtClean="0"/>
              <a:t>Rugalmatlan kereslet mellett az árbevétel az ár növelésével nő!!</a:t>
            </a:r>
          </a:p>
          <a:p>
            <a:pPr eaLnBrk="1" hangingPunct="1">
              <a:buFont typeface="Wingdings" pitchFamily="2" charset="2"/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59348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4000" smtClean="0"/>
              <a:t>2. Kereslet kereszt-ár rugalmasság</a:t>
            </a:r>
          </a:p>
        </p:txBody>
      </p:sp>
      <p:sp>
        <p:nvSpPr>
          <p:cNvPr id="82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Megmutatja, hogy az egyik termék árának egy százalékos változása hány százalékkal változtatja meg egy másik termék keresletét.</a:t>
            </a:r>
          </a:p>
          <a:p>
            <a:pPr eaLnBrk="1" hangingPunct="1"/>
            <a:endParaRPr lang="hu-HU" smtClean="0"/>
          </a:p>
        </p:txBody>
      </p:sp>
      <p:graphicFrame>
        <p:nvGraphicFramePr>
          <p:cNvPr id="8203" name="Object 11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195513" y="3933825"/>
          <a:ext cx="5040312" cy="2382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8" name="Equation" r:id="rId3" imgW="6502400" imgH="3073400" progId="">
                  <p:embed/>
                </p:oleObj>
              </mc:Choice>
              <mc:Fallback>
                <p:oleObj name="Equation" r:id="rId3" imgW="6502400" imgH="3073400" progId="">
                  <p:embed/>
                  <p:pic>
                    <p:nvPicPr>
                      <p:cNvPr id="0" name="Picture 1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3933825"/>
                        <a:ext cx="5040312" cy="2382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3. Jövedelemrugalmasság</a:t>
            </a:r>
          </a:p>
        </p:txBody>
      </p:sp>
      <p:sp>
        <p:nvSpPr>
          <p:cNvPr id="92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Megmutatja, hogy a fogyasztó jövedelmének egy százalékos változása hány százalékkal változtatja meg a jószág keresletét</a:t>
            </a:r>
          </a:p>
          <a:p>
            <a:pPr eaLnBrk="1" hangingPunct="1"/>
            <a:endParaRPr lang="hu-HU" smtClean="0"/>
          </a:p>
        </p:txBody>
      </p:sp>
      <p:graphicFrame>
        <p:nvGraphicFramePr>
          <p:cNvPr id="9227" name="Object 11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339975" y="3397250"/>
          <a:ext cx="4968875" cy="303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2" name="Equation" r:id="rId3" imgW="4762500" imgH="2908300" progId="">
                  <p:embed/>
                </p:oleObj>
              </mc:Choice>
              <mc:Fallback>
                <p:oleObj name="Equation" r:id="rId3" imgW="4762500" imgH="2908300" progId="">
                  <p:embed/>
                  <p:pic>
                    <p:nvPicPr>
                      <p:cNvPr id="0" name="Picture 1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3397250"/>
                        <a:ext cx="4968875" cy="303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Kínálat rugalmassága</a:t>
            </a:r>
          </a:p>
        </p:txBody>
      </p:sp>
      <p:sp>
        <p:nvSpPr>
          <p:cNvPr id="102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Megmutatja, hogy az ár egy százalékos növekedésével hány százalékkal változik a kínált mennyiség</a:t>
            </a:r>
          </a:p>
          <a:p>
            <a:pPr eaLnBrk="1" hangingPunct="1"/>
            <a:endParaRPr lang="hu-HU" smtClean="0"/>
          </a:p>
        </p:txBody>
      </p:sp>
      <p:graphicFrame>
        <p:nvGraphicFramePr>
          <p:cNvPr id="10251" name="Object 11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195513" y="3413125"/>
          <a:ext cx="4679950" cy="254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6" name="Equation" r:id="rId3" imgW="2108200" imgH="1143000" progId="">
                  <p:embed/>
                </p:oleObj>
              </mc:Choice>
              <mc:Fallback>
                <p:oleObj name="Equation" r:id="rId3" imgW="2108200" imgH="1143000" progId="">
                  <p:embed/>
                  <p:pic>
                    <p:nvPicPr>
                      <p:cNvPr id="0" name="Picture 1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3413125"/>
                        <a:ext cx="4679950" cy="2541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dirty="0"/>
              <a:t>K</a:t>
            </a:r>
            <a:r>
              <a:rPr lang="hu-HU" dirty="0" smtClean="0"/>
              <a:t>ereslet, kínálat és rugalmasság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sz="3200" dirty="0" smtClean="0"/>
              <a:t>Ármaximálás, árminimálás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pc="-25" dirty="0" smtClean="0"/>
              <a:t>P=800-2Q,  P=300+3Q</a:t>
            </a:r>
            <a:r>
              <a:rPr lang="hu-HU" spc="-25" dirty="0"/>
              <a:t/>
            </a:r>
            <a:br>
              <a:rPr lang="hu-HU" spc="-25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9142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7489" y="497332"/>
            <a:ext cx="841121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hu-HU" sz="3200" dirty="0" smtClean="0">
                <a:latin typeface="Verdana"/>
                <a:cs typeface="Verdana"/>
              </a:rPr>
              <a:t>Ár</a:t>
            </a:r>
            <a:r>
              <a:rPr sz="3200" dirty="0" err="1" smtClean="0">
                <a:latin typeface="Verdana"/>
                <a:cs typeface="Verdana"/>
              </a:rPr>
              <a:t>maximá</a:t>
            </a:r>
            <a:r>
              <a:rPr sz="3200" spc="-15" dirty="0" err="1" smtClean="0">
                <a:latin typeface="Verdana"/>
                <a:cs typeface="Verdana"/>
              </a:rPr>
              <a:t>l</a:t>
            </a:r>
            <a:r>
              <a:rPr lang="hu-HU" sz="3200" dirty="0" smtClean="0">
                <a:latin typeface="Verdana"/>
                <a:cs typeface="Verdana"/>
              </a:rPr>
              <a:t>ás: P=450</a:t>
            </a:r>
            <a:endParaRPr sz="320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99717" y="1865629"/>
            <a:ext cx="763905" cy="311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p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(ár)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66900" y="2132076"/>
            <a:ext cx="11430" cy="3108325"/>
          </a:xfrm>
          <a:custGeom>
            <a:avLst/>
            <a:gdLst/>
            <a:ahLst/>
            <a:cxnLst/>
            <a:rect l="l" t="t" r="r" b="b"/>
            <a:pathLst>
              <a:path w="11430" h="3108325">
                <a:moveTo>
                  <a:pt x="11049" y="0"/>
                </a:moveTo>
                <a:lnTo>
                  <a:pt x="0" y="3108325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70075" y="5260975"/>
            <a:ext cx="3281679" cy="0"/>
          </a:xfrm>
          <a:custGeom>
            <a:avLst/>
            <a:gdLst/>
            <a:ahLst/>
            <a:cxnLst/>
            <a:rect l="l" t="t" r="r" b="b"/>
            <a:pathLst>
              <a:path w="3281679">
                <a:moveTo>
                  <a:pt x="0" y="0"/>
                </a:moveTo>
                <a:lnTo>
                  <a:pt x="3281299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86001" y="2668651"/>
            <a:ext cx="2980055" cy="2345055"/>
          </a:xfrm>
          <a:custGeom>
            <a:avLst/>
            <a:gdLst/>
            <a:ahLst/>
            <a:cxnLst/>
            <a:rect l="l" t="t" r="r" b="b"/>
            <a:pathLst>
              <a:path w="2980054" h="2345054">
                <a:moveTo>
                  <a:pt x="0" y="0"/>
                </a:moveTo>
                <a:lnTo>
                  <a:pt x="2979674" y="2344674"/>
                </a:lnTo>
              </a:path>
            </a:pathLst>
          </a:custGeom>
          <a:ln w="19050">
            <a:solidFill>
              <a:srgbClr val="33669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98650" y="3494151"/>
            <a:ext cx="2759075" cy="1649730"/>
          </a:xfrm>
          <a:custGeom>
            <a:avLst/>
            <a:gdLst/>
            <a:ahLst/>
            <a:cxnLst/>
            <a:rect l="l" t="t" r="r" b="b"/>
            <a:pathLst>
              <a:path w="2759075" h="1649729">
                <a:moveTo>
                  <a:pt x="0" y="1649349"/>
                </a:moveTo>
                <a:lnTo>
                  <a:pt x="2759075" y="0"/>
                </a:lnTo>
              </a:path>
            </a:pathLst>
          </a:custGeom>
          <a:ln w="28575">
            <a:solidFill>
              <a:srgbClr val="CC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87475" y="3386201"/>
            <a:ext cx="1225550" cy="0"/>
          </a:xfrm>
          <a:custGeom>
            <a:avLst/>
            <a:gdLst/>
            <a:ahLst/>
            <a:cxnLst/>
            <a:rect l="l" t="t" r="r" b="b"/>
            <a:pathLst>
              <a:path w="1225550">
                <a:moveTo>
                  <a:pt x="122555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636901" y="3389376"/>
            <a:ext cx="11430" cy="1862455"/>
          </a:xfrm>
          <a:custGeom>
            <a:avLst/>
            <a:gdLst/>
            <a:ahLst/>
            <a:cxnLst/>
            <a:rect l="l" t="t" r="r" b="b"/>
            <a:pathLst>
              <a:path w="11430" h="1862454">
                <a:moveTo>
                  <a:pt x="11049" y="0"/>
                </a:moveTo>
                <a:lnTo>
                  <a:pt x="0" y="1862074"/>
                </a:lnTo>
              </a:path>
            </a:pathLst>
          </a:custGeom>
          <a:ln w="12699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22650" y="4067175"/>
            <a:ext cx="11430" cy="1193800"/>
          </a:xfrm>
          <a:custGeom>
            <a:avLst/>
            <a:gdLst/>
            <a:ahLst/>
            <a:cxnLst/>
            <a:rect l="l" t="t" r="r" b="b"/>
            <a:pathLst>
              <a:path w="11429" h="1193800">
                <a:moveTo>
                  <a:pt x="11175" y="0"/>
                </a:moveTo>
                <a:lnTo>
                  <a:pt x="0" y="1193800"/>
                </a:lnTo>
              </a:path>
            </a:pathLst>
          </a:custGeom>
          <a:ln w="1270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411350" y="3960748"/>
            <a:ext cx="1952625" cy="19050"/>
          </a:xfrm>
          <a:custGeom>
            <a:avLst/>
            <a:gdLst/>
            <a:ahLst/>
            <a:cxnLst/>
            <a:rect l="l" t="t" r="r" b="b"/>
            <a:pathLst>
              <a:path w="1952625" h="19050">
                <a:moveTo>
                  <a:pt x="1952625" y="1905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337050" y="3319907"/>
            <a:ext cx="18224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5" dirty="0">
                <a:latin typeface="Verdana"/>
                <a:cs typeface="Verdana"/>
              </a:rPr>
              <a:t>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797425" y="1760601"/>
            <a:ext cx="3999229" cy="3846829"/>
          </a:xfrm>
          <a:custGeom>
            <a:avLst/>
            <a:gdLst/>
            <a:ahLst/>
            <a:cxnLst/>
            <a:rect l="l" t="t" r="r" b="b"/>
            <a:pathLst>
              <a:path w="3999229" h="3846829">
                <a:moveTo>
                  <a:pt x="0" y="3846449"/>
                </a:moveTo>
                <a:lnTo>
                  <a:pt x="3998976" y="3846449"/>
                </a:lnTo>
                <a:lnTo>
                  <a:pt x="3998976" y="0"/>
                </a:lnTo>
                <a:lnTo>
                  <a:pt x="0" y="0"/>
                </a:lnTo>
                <a:lnTo>
                  <a:pt x="0" y="3846449"/>
                </a:lnTo>
                <a:close/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887092" y="2248153"/>
            <a:ext cx="201930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5" dirty="0">
                <a:latin typeface="Verdana"/>
                <a:cs typeface="Verdana"/>
              </a:rPr>
              <a:t>D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660650" y="3344926"/>
            <a:ext cx="88900" cy="117475"/>
          </a:xfrm>
          <a:custGeom>
            <a:avLst/>
            <a:gdLst/>
            <a:ahLst/>
            <a:cxnLst/>
            <a:rect l="l" t="t" r="r" b="b"/>
            <a:pathLst>
              <a:path w="88900" h="117475">
                <a:moveTo>
                  <a:pt x="44450" y="0"/>
                </a:moveTo>
                <a:lnTo>
                  <a:pt x="6490" y="28156"/>
                </a:lnTo>
                <a:lnTo>
                  <a:pt x="0" y="58674"/>
                </a:lnTo>
                <a:lnTo>
                  <a:pt x="1107" y="71735"/>
                </a:lnTo>
                <a:lnTo>
                  <a:pt x="21368" y="108901"/>
                </a:lnTo>
                <a:lnTo>
                  <a:pt x="44450" y="117475"/>
                </a:lnTo>
                <a:lnTo>
                  <a:pt x="54332" y="116008"/>
                </a:lnTo>
                <a:lnTo>
                  <a:pt x="82426" y="89189"/>
                </a:lnTo>
                <a:lnTo>
                  <a:pt x="88900" y="58674"/>
                </a:lnTo>
                <a:lnTo>
                  <a:pt x="87811" y="45727"/>
                </a:lnTo>
                <a:lnTo>
                  <a:pt x="67558" y="8560"/>
                </a:lnTo>
                <a:lnTo>
                  <a:pt x="444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660650" y="3344926"/>
            <a:ext cx="88900" cy="117475"/>
          </a:xfrm>
          <a:custGeom>
            <a:avLst/>
            <a:gdLst/>
            <a:ahLst/>
            <a:cxnLst/>
            <a:rect l="l" t="t" r="r" b="b"/>
            <a:pathLst>
              <a:path w="88900" h="117475">
                <a:moveTo>
                  <a:pt x="0" y="58674"/>
                </a:moveTo>
                <a:lnTo>
                  <a:pt x="13894" y="16086"/>
                </a:lnTo>
                <a:lnTo>
                  <a:pt x="44450" y="0"/>
                </a:lnTo>
                <a:lnTo>
                  <a:pt x="56649" y="2243"/>
                </a:lnTo>
                <a:lnTo>
                  <a:pt x="67558" y="8560"/>
                </a:lnTo>
                <a:lnTo>
                  <a:pt x="76704" y="18328"/>
                </a:lnTo>
                <a:lnTo>
                  <a:pt x="83613" y="30924"/>
                </a:lnTo>
                <a:lnTo>
                  <a:pt x="87811" y="45727"/>
                </a:lnTo>
                <a:lnTo>
                  <a:pt x="88900" y="58674"/>
                </a:lnTo>
                <a:lnTo>
                  <a:pt x="87202" y="74777"/>
                </a:lnTo>
                <a:lnTo>
                  <a:pt x="65519" y="110432"/>
                </a:lnTo>
                <a:lnTo>
                  <a:pt x="44450" y="117475"/>
                </a:lnTo>
                <a:lnTo>
                  <a:pt x="32266" y="115227"/>
                </a:lnTo>
                <a:lnTo>
                  <a:pt x="21368" y="108901"/>
                </a:lnTo>
                <a:lnTo>
                  <a:pt x="12228" y="99126"/>
                </a:lnTo>
                <a:lnTo>
                  <a:pt x="5317" y="86528"/>
                </a:lnTo>
                <a:lnTo>
                  <a:pt x="1107" y="71735"/>
                </a:lnTo>
                <a:lnTo>
                  <a:pt x="0" y="5867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362325" y="3870325"/>
            <a:ext cx="88900" cy="117475"/>
          </a:xfrm>
          <a:custGeom>
            <a:avLst/>
            <a:gdLst/>
            <a:ahLst/>
            <a:cxnLst/>
            <a:rect l="l" t="t" r="r" b="b"/>
            <a:pathLst>
              <a:path w="88900" h="117475">
                <a:moveTo>
                  <a:pt x="44450" y="0"/>
                </a:moveTo>
                <a:lnTo>
                  <a:pt x="6473" y="28229"/>
                </a:lnTo>
                <a:lnTo>
                  <a:pt x="0" y="58800"/>
                </a:lnTo>
                <a:lnTo>
                  <a:pt x="1088" y="71747"/>
                </a:lnTo>
                <a:lnTo>
                  <a:pt x="21341" y="108914"/>
                </a:lnTo>
                <a:lnTo>
                  <a:pt x="44450" y="117475"/>
                </a:lnTo>
                <a:lnTo>
                  <a:pt x="54250" y="116039"/>
                </a:lnTo>
                <a:lnTo>
                  <a:pt x="82409" y="89318"/>
                </a:lnTo>
                <a:lnTo>
                  <a:pt x="88900" y="58800"/>
                </a:lnTo>
                <a:lnTo>
                  <a:pt x="87792" y="45700"/>
                </a:lnTo>
                <a:lnTo>
                  <a:pt x="67531" y="8543"/>
                </a:lnTo>
                <a:lnTo>
                  <a:pt x="444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362325" y="3870325"/>
            <a:ext cx="88900" cy="117475"/>
          </a:xfrm>
          <a:custGeom>
            <a:avLst/>
            <a:gdLst/>
            <a:ahLst/>
            <a:cxnLst/>
            <a:rect l="l" t="t" r="r" b="b"/>
            <a:pathLst>
              <a:path w="88900" h="117475">
                <a:moveTo>
                  <a:pt x="0" y="58800"/>
                </a:moveTo>
                <a:lnTo>
                  <a:pt x="13859" y="16145"/>
                </a:lnTo>
                <a:lnTo>
                  <a:pt x="44450" y="0"/>
                </a:lnTo>
                <a:lnTo>
                  <a:pt x="56633" y="2238"/>
                </a:lnTo>
                <a:lnTo>
                  <a:pt x="67531" y="8543"/>
                </a:lnTo>
                <a:lnTo>
                  <a:pt x="76671" y="18299"/>
                </a:lnTo>
                <a:lnTo>
                  <a:pt x="83582" y="30890"/>
                </a:lnTo>
                <a:lnTo>
                  <a:pt x="87792" y="45700"/>
                </a:lnTo>
                <a:lnTo>
                  <a:pt x="88900" y="58800"/>
                </a:lnTo>
                <a:lnTo>
                  <a:pt x="87198" y="74915"/>
                </a:lnTo>
                <a:lnTo>
                  <a:pt x="65461" y="110502"/>
                </a:lnTo>
                <a:lnTo>
                  <a:pt x="44450" y="117475"/>
                </a:lnTo>
                <a:lnTo>
                  <a:pt x="32250" y="115231"/>
                </a:lnTo>
                <a:lnTo>
                  <a:pt x="21341" y="108914"/>
                </a:lnTo>
                <a:lnTo>
                  <a:pt x="12195" y="99146"/>
                </a:lnTo>
                <a:lnTo>
                  <a:pt x="5286" y="86550"/>
                </a:lnTo>
                <a:lnTo>
                  <a:pt x="1088" y="71747"/>
                </a:lnTo>
                <a:lnTo>
                  <a:pt x="0" y="588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333500" y="4384675"/>
            <a:ext cx="2510155" cy="20955"/>
          </a:xfrm>
          <a:custGeom>
            <a:avLst/>
            <a:gdLst/>
            <a:ahLst/>
            <a:cxnLst/>
            <a:rect l="l" t="t" r="r" b="b"/>
            <a:pathLst>
              <a:path w="2510154" h="20954">
                <a:moveTo>
                  <a:pt x="2509901" y="20574"/>
                </a:moveTo>
                <a:lnTo>
                  <a:pt x="0" y="0"/>
                </a:lnTo>
              </a:path>
            </a:pathLst>
          </a:custGeom>
          <a:ln w="2857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551789" y="3888613"/>
            <a:ext cx="492125" cy="487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75000"/>
              </a:lnSpc>
            </a:pPr>
            <a:r>
              <a:rPr sz="1800" spc="-20" dirty="0">
                <a:latin typeface="Verdana"/>
                <a:cs typeface="Verdana"/>
              </a:rPr>
              <a:t>P* </a:t>
            </a:r>
            <a:r>
              <a:rPr sz="2700" spc="-15" baseline="-16975" dirty="0">
                <a:latin typeface="Verdana"/>
                <a:cs typeface="Verdana"/>
              </a:rPr>
              <a:t>P</a:t>
            </a:r>
            <a:r>
              <a:rPr sz="1200" spc="-15" dirty="0">
                <a:latin typeface="Verdana"/>
                <a:cs typeface="Verdana"/>
              </a:rPr>
              <a:t>ma</a:t>
            </a:r>
            <a:r>
              <a:rPr sz="1200" spc="-10" dirty="0">
                <a:latin typeface="Verdana"/>
                <a:cs typeface="Verdana"/>
              </a:rPr>
              <a:t>x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587625" y="4351273"/>
            <a:ext cx="88900" cy="118110"/>
          </a:xfrm>
          <a:custGeom>
            <a:avLst/>
            <a:gdLst/>
            <a:ahLst/>
            <a:cxnLst/>
            <a:rect l="l" t="t" r="r" b="b"/>
            <a:pathLst>
              <a:path w="88900" h="118110">
                <a:moveTo>
                  <a:pt x="44450" y="0"/>
                </a:moveTo>
                <a:lnTo>
                  <a:pt x="6473" y="28285"/>
                </a:lnTo>
                <a:lnTo>
                  <a:pt x="0" y="58800"/>
                </a:lnTo>
                <a:lnTo>
                  <a:pt x="1107" y="71862"/>
                </a:lnTo>
                <a:lnTo>
                  <a:pt x="21368" y="109028"/>
                </a:lnTo>
                <a:lnTo>
                  <a:pt x="44450" y="117601"/>
                </a:lnTo>
                <a:lnTo>
                  <a:pt x="54332" y="116135"/>
                </a:lnTo>
                <a:lnTo>
                  <a:pt x="82426" y="89316"/>
                </a:lnTo>
                <a:lnTo>
                  <a:pt x="88900" y="58800"/>
                </a:lnTo>
                <a:lnTo>
                  <a:pt x="87792" y="45739"/>
                </a:lnTo>
                <a:lnTo>
                  <a:pt x="67531" y="8573"/>
                </a:lnTo>
                <a:lnTo>
                  <a:pt x="444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587625" y="4351273"/>
            <a:ext cx="88900" cy="118110"/>
          </a:xfrm>
          <a:custGeom>
            <a:avLst/>
            <a:gdLst/>
            <a:ahLst/>
            <a:cxnLst/>
            <a:rect l="l" t="t" r="r" b="b"/>
            <a:pathLst>
              <a:path w="88900" h="118110">
                <a:moveTo>
                  <a:pt x="0" y="58800"/>
                </a:moveTo>
                <a:lnTo>
                  <a:pt x="13859" y="16191"/>
                </a:lnTo>
                <a:lnTo>
                  <a:pt x="44450" y="0"/>
                </a:lnTo>
                <a:lnTo>
                  <a:pt x="56633" y="2247"/>
                </a:lnTo>
                <a:lnTo>
                  <a:pt x="67531" y="8573"/>
                </a:lnTo>
                <a:lnTo>
                  <a:pt x="76671" y="18348"/>
                </a:lnTo>
                <a:lnTo>
                  <a:pt x="83582" y="30946"/>
                </a:lnTo>
                <a:lnTo>
                  <a:pt x="87792" y="45739"/>
                </a:lnTo>
                <a:lnTo>
                  <a:pt x="88900" y="58800"/>
                </a:lnTo>
                <a:lnTo>
                  <a:pt x="87202" y="74904"/>
                </a:lnTo>
                <a:lnTo>
                  <a:pt x="65519" y="110559"/>
                </a:lnTo>
                <a:lnTo>
                  <a:pt x="44450" y="117601"/>
                </a:lnTo>
                <a:lnTo>
                  <a:pt x="32266" y="115354"/>
                </a:lnTo>
                <a:lnTo>
                  <a:pt x="21368" y="109028"/>
                </a:lnTo>
                <a:lnTo>
                  <a:pt x="12228" y="99253"/>
                </a:lnTo>
                <a:lnTo>
                  <a:pt x="5317" y="86655"/>
                </a:lnTo>
                <a:lnTo>
                  <a:pt x="1107" y="71862"/>
                </a:lnTo>
                <a:lnTo>
                  <a:pt x="0" y="588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949700" y="4416425"/>
            <a:ext cx="0" cy="811530"/>
          </a:xfrm>
          <a:custGeom>
            <a:avLst/>
            <a:gdLst/>
            <a:ahLst/>
            <a:cxnLst/>
            <a:rect l="l" t="t" r="r" b="b"/>
            <a:pathLst>
              <a:path h="811529">
                <a:moveTo>
                  <a:pt x="0" y="0"/>
                </a:moveTo>
                <a:lnTo>
                  <a:pt x="0" y="81114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916426" y="4341748"/>
            <a:ext cx="88900" cy="118110"/>
          </a:xfrm>
          <a:custGeom>
            <a:avLst/>
            <a:gdLst/>
            <a:ahLst/>
            <a:cxnLst/>
            <a:rect l="l" t="t" r="r" b="b"/>
            <a:pathLst>
              <a:path w="88900" h="118110">
                <a:moveTo>
                  <a:pt x="44450" y="0"/>
                </a:moveTo>
                <a:lnTo>
                  <a:pt x="6444" y="28285"/>
                </a:lnTo>
                <a:lnTo>
                  <a:pt x="0" y="58800"/>
                </a:lnTo>
                <a:lnTo>
                  <a:pt x="1100" y="71862"/>
                </a:lnTo>
                <a:lnTo>
                  <a:pt x="21312" y="109028"/>
                </a:lnTo>
                <a:lnTo>
                  <a:pt x="44450" y="117601"/>
                </a:lnTo>
                <a:lnTo>
                  <a:pt x="54332" y="116135"/>
                </a:lnTo>
                <a:lnTo>
                  <a:pt x="82426" y="89316"/>
                </a:lnTo>
                <a:lnTo>
                  <a:pt x="88900" y="58800"/>
                </a:lnTo>
                <a:lnTo>
                  <a:pt x="87792" y="45739"/>
                </a:lnTo>
                <a:lnTo>
                  <a:pt x="67531" y="8573"/>
                </a:lnTo>
                <a:lnTo>
                  <a:pt x="444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916426" y="4341748"/>
            <a:ext cx="88900" cy="118110"/>
          </a:xfrm>
          <a:custGeom>
            <a:avLst/>
            <a:gdLst/>
            <a:ahLst/>
            <a:cxnLst/>
            <a:rect l="l" t="t" r="r" b="b"/>
            <a:pathLst>
              <a:path w="88900" h="118110">
                <a:moveTo>
                  <a:pt x="0" y="58800"/>
                </a:moveTo>
                <a:lnTo>
                  <a:pt x="13809" y="16191"/>
                </a:lnTo>
                <a:lnTo>
                  <a:pt x="44450" y="0"/>
                </a:lnTo>
                <a:lnTo>
                  <a:pt x="56633" y="2247"/>
                </a:lnTo>
                <a:lnTo>
                  <a:pt x="67531" y="8573"/>
                </a:lnTo>
                <a:lnTo>
                  <a:pt x="76671" y="18348"/>
                </a:lnTo>
                <a:lnTo>
                  <a:pt x="83582" y="30946"/>
                </a:lnTo>
                <a:lnTo>
                  <a:pt x="87792" y="45739"/>
                </a:lnTo>
                <a:lnTo>
                  <a:pt x="88900" y="58800"/>
                </a:lnTo>
                <a:lnTo>
                  <a:pt x="87202" y="74904"/>
                </a:lnTo>
                <a:lnTo>
                  <a:pt x="65519" y="110559"/>
                </a:lnTo>
                <a:lnTo>
                  <a:pt x="44450" y="117601"/>
                </a:lnTo>
                <a:lnTo>
                  <a:pt x="32221" y="115354"/>
                </a:lnTo>
                <a:lnTo>
                  <a:pt x="21312" y="109028"/>
                </a:lnTo>
                <a:lnTo>
                  <a:pt x="12182" y="99253"/>
                </a:lnTo>
                <a:lnTo>
                  <a:pt x="5292" y="86655"/>
                </a:lnTo>
                <a:lnTo>
                  <a:pt x="1100" y="71862"/>
                </a:lnTo>
                <a:lnTo>
                  <a:pt x="0" y="588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770123" y="4460875"/>
            <a:ext cx="932180" cy="155575"/>
          </a:xfrm>
          <a:custGeom>
            <a:avLst/>
            <a:gdLst/>
            <a:ahLst/>
            <a:cxnLst/>
            <a:rect l="l" t="t" r="r" b="b"/>
            <a:pathLst>
              <a:path w="932179" h="155575">
                <a:moveTo>
                  <a:pt x="931926" y="0"/>
                </a:moveTo>
                <a:lnTo>
                  <a:pt x="931926" y="77850"/>
                </a:lnTo>
                <a:lnTo>
                  <a:pt x="448309" y="77850"/>
                </a:lnTo>
                <a:lnTo>
                  <a:pt x="448309" y="155575"/>
                </a:lnTo>
                <a:lnTo>
                  <a:pt x="448309" y="77850"/>
                </a:lnTo>
                <a:lnTo>
                  <a:pt x="0" y="77850"/>
                </a:ln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2996945" y="4518659"/>
            <a:ext cx="65087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h</a:t>
            </a:r>
            <a:r>
              <a:rPr sz="1800" spc="10" dirty="0">
                <a:latin typeface="Verdana"/>
                <a:cs typeface="Verdana"/>
              </a:rPr>
              <a:t>i</a:t>
            </a:r>
            <a:r>
              <a:rPr sz="1800" dirty="0">
                <a:latin typeface="Verdana"/>
                <a:cs typeface="Verdana"/>
              </a:rPr>
              <a:t>á</a:t>
            </a:r>
            <a:r>
              <a:rPr sz="1800" spc="-10" dirty="0">
                <a:latin typeface="Verdana"/>
                <a:cs typeface="Verdana"/>
              </a:rPr>
              <a:t>n</a:t>
            </a:r>
            <a:r>
              <a:rPr sz="1800" dirty="0">
                <a:latin typeface="Verdana"/>
                <a:cs typeface="Verdana"/>
              </a:rPr>
              <a:t>y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668523" y="3378200"/>
            <a:ext cx="773430" cy="1050925"/>
          </a:xfrm>
          <a:custGeom>
            <a:avLst/>
            <a:gdLst/>
            <a:ahLst/>
            <a:cxnLst/>
            <a:rect l="l" t="t" r="r" b="b"/>
            <a:pathLst>
              <a:path w="773429" h="1050925">
                <a:moveTo>
                  <a:pt x="0" y="0"/>
                </a:moveTo>
                <a:lnTo>
                  <a:pt x="0" y="1050925"/>
                </a:lnTo>
                <a:lnTo>
                  <a:pt x="773176" y="525526"/>
                </a:lnTo>
                <a:lnTo>
                  <a:pt x="0" y="0"/>
                </a:lnTo>
                <a:close/>
              </a:path>
            </a:pathLst>
          </a:custGeom>
          <a:solidFill>
            <a:srgbClr val="A2B1C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668523" y="3378200"/>
            <a:ext cx="773430" cy="1050925"/>
          </a:xfrm>
          <a:custGeom>
            <a:avLst/>
            <a:gdLst/>
            <a:ahLst/>
            <a:cxnLst/>
            <a:rect l="l" t="t" r="r" b="b"/>
            <a:pathLst>
              <a:path w="773429" h="1050925">
                <a:moveTo>
                  <a:pt x="0" y="0"/>
                </a:moveTo>
                <a:lnTo>
                  <a:pt x="773176" y="525526"/>
                </a:lnTo>
                <a:lnTo>
                  <a:pt x="0" y="105092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2843022" y="3696334"/>
            <a:ext cx="18224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5" dirty="0">
                <a:latin typeface="Verdana"/>
                <a:cs typeface="Verdana"/>
              </a:rPr>
              <a:t>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639948" y="5078348"/>
            <a:ext cx="751205" cy="76200"/>
          </a:xfrm>
          <a:custGeom>
            <a:avLst/>
            <a:gdLst/>
            <a:ahLst/>
            <a:cxnLst/>
            <a:rect l="l" t="t" r="r" b="b"/>
            <a:pathLst>
              <a:path w="751204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63500" y="44450"/>
                </a:lnTo>
                <a:lnTo>
                  <a:pt x="63500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751204" h="76200">
                <a:moveTo>
                  <a:pt x="76200" y="31750"/>
                </a:moveTo>
                <a:lnTo>
                  <a:pt x="63500" y="31750"/>
                </a:lnTo>
                <a:lnTo>
                  <a:pt x="63500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751204" h="76200">
                <a:moveTo>
                  <a:pt x="750951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750951" y="44450"/>
                </a:lnTo>
                <a:lnTo>
                  <a:pt x="750951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2577845" y="5251450"/>
            <a:ext cx="370840" cy="461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7" baseline="-16203" dirty="0">
                <a:latin typeface="Verdana"/>
                <a:cs typeface="Verdana"/>
              </a:rPr>
              <a:t>Q</a:t>
            </a:r>
            <a:r>
              <a:rPr sz="1600" spc="-10" dirty="0">
                <a:latin typeface="Verdana"/>
                <a:cs typeface="Verdana"/>
              </a:rPr>
              <a:t>s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247135" y="5342838"/>
            <a:ext cx="854075" cy="370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25" dirty="0">
                <a:latin typeface="Verdana"/>
                <a:cs typeface="Verdana"/>
              </a:rPr>
              <a:t>Q*</a:t>
            </a:r>
            <a:r>
              <a:rPr sz="2400" spc="-35" dirty="0">
                <a:latin typeface="Verdana"/>
                <a:cs typeface="Verdana"/>
              </a:rPr>
              <a:t>Q</a:t>
            </a:r>
            <a:r>
              <a:rPr sz="2400" spc="-22" baseline="24305" dirty="0">
                <a:latin typeface="Verdana"/>
                <a:cs typeface="Verdana"/>
              </a:rPr>
              <a:t>D</a:t>
            </a:r>
            <a:endParaRPr sz="2400" baseline="24305">
              <a:latin typeface="Verdana"/>
              <a:cs typeface="Verdana"/>
            </a:endParaRPr>
          </a:p>
        </p:txBody>
      </p:sp>
      <p:sp>
        <p:nvSpPr>
          <p:cNvPr id="37" name="Szövegdoboz 36"/>
          <p:cNvSpPr txBox="1"/>
          <p:nvPr/>
        </p:nvSpPr>
        <p:spPr>
          <a:xfrm>
            <a:off x="5004048" y="2118460"/>
            <a:ext cx="3600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spc="-7" baseline="-16203" dirty="0" err="1" smtClean="0">
                <a:latin typeface="Verdana"/>
                <a:cs typeface="Verdana"/>
              </a:rPr>
              <a:t>Q</a:t>
            </a:r>
            <a:r>
              <a:rPr lang="hu-HU" sz="2800" spc="-10" dirty="0" err="1" smtClean="0">
                <a:latin typeface="Verdana"/>
                <a:cs typeface="Verdana"/>
              </a:rPr>
              <a:t>s</a:t>
            </a:r>
            <a:r>
              <a:rPr lang="hu-HU" sz="2800" spc="-10" dirty="0" smtClean="0">
                <a:latin typeface="Verdana"/>
                <a:cs typeface="Verdana"/>
              </a:rPr>
              <a:t>=50</a:t>
            </a:r>
          </a:p>
          <a:p>
            <a:r>
              <a:rPr lang="hu-HU" sz="4000" spc="-7" baseline="-16203" dirty="0" smtClean="0">
                <a:latin typeface="Verdana"/>
                <a:cs typeface="Verdana"/>
              </a:rPr>
              <a:t>Q</a:t>
            </a:r>
            <a:r>
              <a:rPr lang="hu-HU" sz="2800" spc="-10" dirty="0" smtClean="0">
                <a:latin typeface="Verdana"/>
                <a:cs typeface="Verdana"/>
              </a:rPr>
              <a:t>D</a:t>
            </a:r>
            <a:r>
              <a:rPr lang="hu-HU" sz="4000" spc="-7" baseline="-16203" dirty="0" smtClean="0">
                <a:latin typeface="Verdana"/>
                <a:cs typeface="Verdana"/>
              </a:rPr>
              <a:t>=175</a:t>
            </a:r>
          </a:p>
          <a:p>
            <a:endParaRPr lang="hu-HU" sz="4000" spc="-7" baseline="-16203" dirty="0">
              <a:latin typeface="Verdana"/>
              <a:cs typeface="Verdana"/>
            </a:endParaRPr>
          </a:p>
          <a:p>
            <a:r>
              <a:rPr lang="hu-HU" sz="4000" spc="-7" baseline="-16203" dirty="0" err="1" smtClean="0">
                <a:latin typeface="Verdana"/>
                <a:cs typeface="Verdana"/>
              </a:rPr>
              <a:t>Túkereslet</a:t>
            </a:r>
            <a:r>
              <a:rPr lang="hu-HU" sz="4000" spc="-7" baseline="-16203" dirty="0" smtClean="0">
                <a:latin typeface="Verdana"/>
                <a:cs typeface="Verdana"/>
              </a:rPr>
              <a:t>:125</a:t>
            </a:r>
          </a:p>
          <a:p>
            <a:endParaRPr lang="hu-HU" sz="4000" spc="-7" baseline="-16203" dirty="0">
              <a:latin typeface="Verdana"/>
              <a:cs typeface="Verdana"/>
            </a:endParaRPr>
          </a:p>
          <a:p>
            <a:r>
              <a:rPr lang="hu-HU" sz="4000" spc="-7" baseline="-16203" dirty="0" smtClean="0">
                <a:latin typeface="Verdana"/>
                <a:cs typeface="Verdana"/>
              </a:rPr>
              <a:t>A=HTV=6250</a:t>
            </a:r>
            <a:endParaRPr lang="hu-HU" sz="4000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624078" y="3140968"/>
            <a:ext cx="595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700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22261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435577"/>
            <a:ext cx="8229600" cy="821122"/>
          </a:xfrm>
          <a:prstGeom prst="rect">
            <a:avLst/>
          </a:prstGeom>
        </p:spPr>
        <p:txBody>
          <a:bodyPr vert="horz" wrap="square" lIns="0" tIns="26454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 err="1" smtClean="0"/>
              <a:t>Árminimal</a:t>
            </a:r>
            <a:r>
              <a:rPr sz="3600" spc="-15" dirty="0" err="1" smtClean="0"/>
              <a:t>i</a:t>
            </a:r>
            <a:r>
              <a:rPr sz="3600" dirty="0" err="1" smtClean="0"/>
              <a:t>zálás</a:t>
            </a:r>
            <a:r>
              <a:rPr lang="hu-HU" sz="3600" dirty="0" smtClean="0"/>
              <a:t>: P=750</a:t>
            </a:r>
            <a:endParaRPr sz="3600" dirty="0"/>
          </a:p>
        </p:txBody>
      </p:sp>
      <p:sp>
        <p:nvSpPr>
          <p:cNvPr id="3" name="object 3"/>
          <p:cNvSpPr/>
          <p:nvPr/>
        </p:nvSpPr>
        <p:spPr>
          <a:xfrm>
            <a:off x="1366900" y="2132076"/>
            <a:ext cx="11430" cy="3108325"/>
          </a:xfrm>
          <a:custGeom>
            <a:avLst/>
            <a:gdLst/>
            <a:ahLst/>
            <a:cxnLst/>
            <a:rect l="l" t="t" r="r" b="b"/>
            <a:pathLst>
              <a:path w="11430" h="3108325">
                <a:moveTo>
                  <a:pt x="11049" y="0"/>
                </a:moveTo>
                <a:lnTo>
                  <a:pt x="0" y="3108325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70075" y="5260975"/>
            <a:ext cx="3281679" cy="0"/>
          </a:xfrm>
          <a:custGeom>
            <a:avLst/>
            <a:gdLst/>
            <a:ahLst/>
            <a:cxnLst/>
            <a:rect l="l" t="t" r="r" b="b"/>
            <a:pathLst>
              <a:path w="3281679">
                <a:moveTo>
                  <a:pt x="0" y="0"/>
                </a:moveTo>
                <a:lnTo>
                  <a:pt x="3281299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85950" y="2727325"/>
            <a:ext cx="2776855" cy="2421255"/>
          </a:xfrm>
          <a:custGeom>
            <a:avLst/>
            <a:gdLst/>
            <a:ahLst/>
            <a:cxnLst/>
            <a:rect l="l" t="t" r="r" b="b"/>
            <a:pathLst>
              <a:path w="2776854" h="2421254">
                <a:moveTo>
                  <a:pt x="0" y="0"/>
                </a:moveTo>
                <a:lnTo>
                  <a:pt x="2776601" y="2420874"/>
                </a:lnTo>
              </a:path>
            </a:pathLst>
          </a:custGeom>
          <a:ln w="19050">
            <a:solidFill>
              <a:srgbClr val="33669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98650" y="3238500"/>
            <a:ext cx="3129280" cy="1905000"/>
          </a:xfrm>
          <a:custGeom>
            <a:avLst/>
            <a:gdLst/>
            <a:ahLst/>
            <a:cxnLst/>
            <a:rect l="l" t="t" r="r" b="b"/>
            <a:pathLst>
              <a:path w="3129279" h="1905000">
                <a:moveTo>
                  <a:pt x="0" y="1905000"/>
                </a:moveTo>
                <a:lnTo>
                  <a:pt x="3128899" y="0"/>
                </a:lnTo>
              </a:path>
            </a:pathLst>
          </a:custGeom>
          <a:ln w="28575">
            <a:solidFill>
              <a:srgbClr val="CC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636901" y="3389376"/>
            <a:ext cx="11430" cy="1862455"/>
          </a:xfrm>
          <a:custGeom>
            <a:avLst/>
            <a:gdLst/>
            <a:ahLst/>
            <a:cxnLst/>
            <a:rect l="l" t="t" r="r" b="b"/>
            <a:pathLst>
              <a:path w="11430" h="1862454">
                <a:moveTo>
                  <a:pt x="11049" y="0"/>
                </a:moveTo>
                <a:lnTo>
                  <a:pt x="0" y="1862074"/>
                </a:lnTo>
              </a:path>
            </a:pathLst>
          </a:custGeom>
          <a:ln w="12699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422650" y="4067175"/>
            <a:ext cx="11430" cy="1193800"/>
          </a:xfrm>
          <a:custGeom>
            <a:avLst/>
            <a:gdLst/>
            <a:ahLst/>
            <a:cxnLst/>
            <a:rect l="l" t="t" r="r" b="b"/>
            <a:pathLst>
              <a:path w="11429" h="1193800">
                <a:moveTo>
                  <a:pt x="11175" y="0"/>
                </a:moveTo>
                <a:lnTo>
                  <a:pt x="0" y="1193800"/>
                </a:lnTo>
              </a:path>
            </a:pathLst>
          </a:custGeom>
          <a:ln w="1270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20113" y="3950125"/>
            <a:ext cx="1952625" cy="19050"/>
          </a:xfrm>
          <a:custGeom>
            <a:avLst/>
            <a:gdLst/>
            <a:ahLst/>
            <a:cxnLst/>
            <a:rect l="l" t="t" r="r" b="b"/>
            <a:pathLst>
              <a:path w="1952625" h="19050">
                <a:moveTo>
                  <a:pt x="1952625" y="1905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797425" y="1430400"/>
            <a:ext cx="4143375" cy="4862830"/>
          </a:xfrm>
          <a:custGeom>
            <a:avLst/>
            <a:gdLst/>
            <a:ahLst/>
            <a:cxnLst/>
            <a:rect l="l" t="t" r="r" b="b"/>
            <a:pathLst>
              <a:path w="4143375" h="4862830">
                <a:moveTo>
                  <a:pt x="0" y="4862449"/>
                </a:moveTo>
                <a:lnTo>
                  <a:pt x="4143375" y="4862449"/>
                </a:lnTo>
                <a:lnTo>
                  <a:pt x="4143375" y="0"/>
                </a:lnTo>
                <a:lnTo>
                  <a:pt x="0" y="0"/>
                </a:lnTo>
                <a:lnTo>
                  <a:pt x="0" y="4862449"/>
                </a:lnTo>
                <a:close/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638425" y="3322701"/>
            <a:ext cx="88900" cy="117475"/>
          </a:xfrm>
          <a:custGeom>
            <a:avLst/>
            <a:gdLst/>
            <a:ahLst/>
            <a:cxnLst/>
            <a:rect l="l" t="t" r="r" b="b"/>
            <a:pathLst>
              <a:path w="88900" h="117475">
                <a:moveTo>
                  <a:pt x="44450" y="0"/>
                </a:moveTo>
                <a:lnTo>
                  <a:pt x="6490" y="28156"/>
                </a:lnTo>
                <a:lnTo>
                  <a:pt x="0" y="58674"/>
                </a:lnTo>
                <a:lnTo>
                  <a:pt x="1107" y="71735"/>
                </a:lnTo>
                <a:lnTo>
                  <a:pt x="21368" y="108901"/>
                </a:lnTo>
                <a:lnTo>
                  <a:pt x="44450" y="117475"/>
                </a:lnTo>
                <a:lnTo>
                  <a:pt x="54332" y="116008"/>
                </a:lnTo>
                <a:lnTo>
                  <a:pt x="82426" y="89189"/>
                </a:lnTo>
                <a:lnTo>
                  <a:pt x="88900" y="58674"/>
                </a:lnTo>
                <a:lnTo>
                  <a:pt x="87811" y="45727"/>
                </a:lnTo>
                <a:lnTo>
                  <a:pt x="67558" y="8560"/>
                </a:lnTo>
                <a:lnTo>
                  <a:pt x="444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638425" y="3322701"/>
            <a:ext cx="88900" cy="117475"/>
          </a:xfrm>
          <a:custGeom>
            <a:avLst/>
            <a:gdLst/>
            <a:ahLst/>
            <a:cxnLst/>
            <a:rect l="l" t="t" r="r" b="b"/>
            <a:pathLst>
              <a:path w="88900" h="117475">
                <a:moveTo>
                  <a:pt x="0" y="58674"/>
                </a:moveTo>
                <a:lnTo>
                  <a:pt x="13894" y="16086"/>
                </a:lnTo>
                <a:lnTo>
                  <a:pt x="44450" y="0"/>
                </a:lnTo>
                <a:lnTo>
                  <a:pt x="56649" y="2243"/>
                </a:lnTo>
                <a:lnTo>
                  <a:pt x="67558" y="8560"/>
                </a:lnTo>
                <a:lnTo>
                  <a:pt x="76704" y="18328"/>
                </a:lnTo>
                <a:lnTo>
                  <a:pt x="83613" y="30924"/>
                </a:lnTo>
                <a:lnTo>
                  <a:pt x="87811" y="45727"/>
                </a:lnTo>
                <a:lnTo>
                  <a:pt x="88900" y="58674"/>
                </a:lnTo>
                <a:lnTo>
                  <a:pt x="87202" y="74777"/>
                </a:lnTo>
                <a:lnTo>
                  <a:pt x="65519" y="110432"/>
                </a:lnTo>
                <a:lnTo>
                  <a:pt x="44450" y="117475"/>
                </a:lnTo>
                <a:lnTo>
                  <a:pt x="32266" y="115227"/>
                </a:lnTo>
                <a:lnTo>
                  <a:pt x="21368" y="108901"/>
                </a:lnTo>
                <a:lnTo>
                  <a:pt x="12228" y="99126"/>
                </a:lnTo>
                <a:lnTo>
                  <a:pt x="5317" y="86528"/>
                </a:lnTo>
                <a:lnTo>
                  <a:pt x="1107" y="71735"/>
                </a:lnTo>
                <a:lnTo>
                  <a:pt x="0" y="5867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319526" y="3935476"/>
            <a:ext cx="88900" cy="117475"/>
          </a:xfrm>
          <a:custGeom>
            <a:avLst/>
            <a:gdLst/>
            <a:ahLst/>
            <a:cxnLst/>
            <a:rect l="l" t="t" r="r" b="b"/>
            <a:pathLst>
              <a:path w="88900" h="117475">
                <a:moveTo>
                  <a:pt x="44450" y="0"/>
                </a:moveTo>
                <a:lnTo>
                  <a:pt x="6461" y="28156"/>
                </a:lnTo>
                <a:lnTo>
                  <a:pt x="0" y="58674"/>
                </a:lnTo>
                <a:lnTo>
                  <a:pt x="1100" y="71735"/>
                </a:lnTo>
                <a:lnTo>
                  <a:pt x="21312" y="108901"/>
                </a:lnTo>
                <a:lnTo>
                  <a:pt x="44450" y="117475"/>
                </a:lnTo>
                <a:lnTo>
                  <a:pt x="54332" y="116008"/>
                </a:lnTo>
                <a:lnTo>
                  <a:pt x="82426" y="89189"/>
                </a:lnTo>
                <a:lnTo>
                  <a:pt x="88900" y="58674"/>
                </a:lnTo>
                <a:lnTo>
                  <a:pt x="87811" y="45727"/>
                </a:lnTo>
                <a:lnTo>
                  <a:pt x="67558" y="8560"/>
                </a:lnTo>
                <a:lnTo>
                  <a:pt x="444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319526" y="3935476"/>
            <a:ext cx="88900" cy="117475"/>
          </a:xfrm>
          <a:custGeom>
            <a:avLst/>
            <a:gdLst/>
            <a:ahLst/>
            <a:cxnLst/>
            <a:rect l="l" t="t" r="r" b="b"/>
            <a:pathLst>
              <a:path w="88900" h="117475">
                <a:moveTo>
                  <a:pt x="0" y="58674"/>
                </a:moveTo>
                <a:lnTo>
                  <a:pt x="13844" y="16086"/>
                </a:lnTo>
                <a:lnTo>
                  <a:pt x="44450" y="0"/>
                </a:lnTo>
                <a:lnTo>
                  <a:pt x="56649" y="2243"/>
                </a:lnTo>
                <a:lnTo>
                  <a:pt x="67558" y="8560"/>
                </a:lnTo>
                <a:lnTo>
                  <a:pt x="76704" y="18328"/>
                </a:lnTo>
                <a:lnTo>
                  <a:pt x="83613" y="30924"/>
                </a:lnTo>
                <a:lnTo>
                  <a:pt x="87811" y="45727"/>
                </a:lnTo>
                <a:lnTo>
                  <a:pt x="88900" y="58674"/>
                </a:lnTo>
                <a:lnTo>
                  <a:pt x="87202" y="74777"/>
                </a:lnTo>
                <a:lnTo>
                  <a:pt x="65519" y="110432"/>
                </a:lnTo>
                <a:lnTo>
                  <a:pt x="44450" y="117475"/>
                </a:lnTo>
                <a:lnTo>
                  <a:pt x="32221" y="115227"/>
                </a:lnTo>
                <a:lnTo>
                  <a:pt x="21312" y="108901"/>
                </a:lnTo>
                <a:lnTo>
                  <a:pt x="12182" y="99126"/>
                </a:lnTo>
                <a:lnTo>
                  <a:pt x="5292" y="86528"/>
                </a:lnTo>
                <a:lnTo>
                  <a:pt x="1100" y="71735"/>
                </a:lnTo>
                <a:lnTo>
                  <a:pt x="0" y="5867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33500" y="3375025"/>
            <a:ext cx="2879725" cy="30480"/>
          </a:xfrm>
          <a:custGeom>
            <a:avLst/>
            <a:gdLst/>
            <a:ahLst/>
            <a:cxnLst/>
            <a:rect l="l" t="t" r="r" b="b"/>
            <a:pathLst>
              <a:path w="2879725" h="30479">
                <a:moveTo>
                  <a:pt x="2879725" y="30225"/>
                </a:moveTo>
                <a:lnTo>
                  <a:pt x="0" y="0"/>
                </a:lnTo>
              </a:path>
            </a:pathLst>
          </a:custGeom>
          <a:ln w="28574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587625" y="4351273"/>
            <a:ext cx="88900" cy="118110"/>
          </a:xfrm>
          <a:custGeom>
            <a:avLst/>
            <a:gdLst/>
            <a:ahLst/>
            <a:cxnLst/>
            <a:rect l="l" t="t" r="r" b="b"/>
            <a:pathLst>
              <a:path w="88900" h="118110">
                <a:moveTo>
                  <a:pt x="44450" y="0"/>
                </a:moveTo>
                <a:lnTo>
                  <a:pt x="6473" y="28285"/>
                </a:lnTo>
                <a:lnTo>
                  <a:pt x="0" y="58800"/>
                </a:lnTo>
                <a:lnTo>
                  <a:pt x="1107" y="71862"/>
                </a:lnTo>
                <a:lnTo>
                  <a:pt x="21368" y="109028"/>
                </a:lnTo>
                <a:lnTo>
                  <a:pt x="44450" y="117601"/>
                </a:lnTo>
                <a:lnTo>
                  <a:pt x="54332" y="116135"/>
                </a:lnTo>
                <a:lnTo>
                  <a:pt x="82426" y="89316"/>
                </a:lnTo>
                <a:lnTo>
                  <a:pt x="88900" y="58800"/>
                </a:lnTo>
                <a:lnTo>
                  <a:pt x="87792" y="45739"/>
                </a:lnTo>
                <a:lnTo>
                  <a:pt x="67531" y="8573"/>
                </a:lnTo>
                <a:lnTo>
                  <a:pt x="444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587625" y="4351273"/>
            <a:ext cx="88900" cy="118110"/>
          </a:xfrm>
          <a:custGeom>
            <a:avLst/>
            <a:gdLst/>
            <a:ahLst/>
            <a:cxnLst/>
            <a:rect l="l" t="t" r="r" b="b"/>
            <a:pathLst>
              <a:path w="88900" h="118110">
                <a:moveTo>
                  <a:pt x="0" y="58800"/>
                </a:moveTo>
                <a:lnTo>
                  <a:pt x="13859" y="16191"/>
                </a:lnTo>
                <a:lnTo>
                  <a:pt x="44450" y="0"/>
                </a:lnTo>
                <a:lnTo>
                  <a:pt x="56633" y="2247"/>
                </a:lnTo>
                <a:lnTo>
                  <a:pt x="67531" y="8573"/>
                </a:lnTo>
                <a:lnTo>
                  <a:pt x="76671" y="18348"/>
                </a:lnTo>
                <a:lnTo>
                  <a:pt x="83582" y="30946"/>
                </a:lnTo>
                <a:lnTo>
                  <a:pt x="87792" y="45739"/>
                </a:lnTo>
                <a:lnTo>
                  <a:pt x="88900" y="58800"/>
                </a:lnTo>
                <a:lnTo>
                  <a:pt x="87202" y="74904"/>
                </a:lnTo>
                <a:lnTo>
                  <a:pt x="65519" y="110559"/>
                </a:lnTo>
                <a:lnTo>
                  <a:pt x="44450" y="117601"/>
                </a:lnTo>
                <a:lnTo>
                  <a:pt x="32266" y="115354"/>
                </a:lnTo>
                <a:lnTo>
                  <a:pt x="21368" y="109028"/>
                </a:lnTo>
                <a:lnTo>
                  <a:pt x="12228" y="99253"/>
                </a:lnTo>
                <a:lnTo>
                  <a:pt x="5317" y="86655"/>
                </a:lnTo>
                <a:lnTo>
                  <a:pt x="1107" y="71862"/>
                </a:lnTo>
                <a:lnTo>
                  <a:pt x="0" y="588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272026" y="3400425"/>
            <a:ext cx="9525" cy="1827530"/>
          </a:xfrm>
          <a:custGeom>
            <a:avLst/>
            <a:gdLst/>
            <a:ahLst/>
            <a:cxnLst/>
            <a:rect l="l" t="t" r="r" b="b"/>
            <a:pathLst>
              <a:path w="9525" h="1827529">
                <a:moveTo>
                  <a:pt x="9525" y="0"/>
                </a:moveTo>
                <a:lnTo>
                  <a:pt x="0" y="182714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197350" y="3379851"/>
            <a:ext cx="88900" cy="117475"/>
          </a:xfrm>
          <a:custGeom>
            <a:avLst/>
            <a:gdLst/>
            <a:ahLst/>
            <a:cxnLst/>
            <a:rect l="l" t="t" r="r" b="b"/>
            <a:pathLst>
              <a:path w="88900" h="117475">
                <a:moveTo>
                  <a:pt x="44450" y="0"/>
                </a:moveTo>
                <a:lnTo>
                  <a:pt x="6490" y="28156"/>
                </a:lnTo>
                <a:lnTo>
                  <a:pt x="0" y="58674"/>
                </a:lnTo>
                <a:lnTo>
                  <a:pt x="1107" y="71735"/>
                </a:lnTo>
                <a:lnTo>
                  <a:pt x="21368" y="108901"/>
                </a:lnTo>
                <a:lnTo>
                  <a:pt x="44450" y="117475"/>
                </a:lnTo>
                <a:lnTo>
                  <a:pt x="54332" y="116008"/>
                </a:lnTo>
                <a:lnTo>
                  <a:pt x="82426" y="89189"/>
                </a:lnTo>
                <a:lnTo>
                  <a:pt x="88900" y="58674"/>
                </a:lnTo>
                <a:lnTo>
                  <a:pt x="87811" y="45727"/>
                </a:lnTo>
                <a:lnTo>
                  <a:pt x="67558" y="8560"/>
                </a:lnTo>
                <a:lnTo>
                  <a:pt x="444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197350" y="3379851"/>
            <a:ext cx="88900" cy="117475"/>
          </a:xfrm>
          <a:custGeom>
            <a:avLst/>
            <a:gdLst/>
            <a:ahLst/>
            <a:cxnLst/>
            <a:rect l="l" t="t" r="r" b="b"/>
            <a:pathLst>
              <a:path w="88900" h="117475">
                <a:moveTo>
                  <a:pt x="0" y="58674"/>
                </a:moveTo>
                <a:lnTo>
                  <a:pt x="13894" y="16086"/>
                </a:lnTo>
                <a:lnTo>
                  <a:pt x="44450" y="0"/>
                </a:lnTo>
                <a:lnTo>
                  <a:pt x="56649" y="2243"/>
                </a:lnTo>
                <a:lnTo>
                  <a:pt x="67558" y="8560"/>
                </a:lnTo>
                <a:lnTo>
                  <a:pt x="76704" y="18328"/>
                </a:lnTo>
                <a:lnTo>
                  <a:pt x="83613" y="30924"/>
                </a:lnTo>
                <a:lnTo>
                  <a:pt x="87811" y="45727"/>
                </a:lnTo>
                <a:lnTo>
                  <a:pt x="88900" y="58674"/>
                </a:lnTo>
                <a:lnTo>
                  <a:pt x="87202" y="74777"/>
                </a:lnTo>
                <a:lnTo>
                  <a:pt x="65519" y="110432"/>
                </a:lnTo>
                <a:lnTo>
                  <a:pt x="44450" y="117475"/>
                </a:lnTo>
                <a:lnTo>
                  <a:pt x="32266" y="115227"/>
                </a:lnTo>
                <a:lnTo>
                  <a:pt x="21368" y="108901"/>
                </a:lnTo>
                <a:lnTo>
                  <a:pt x="12228" y="99126"/>
                </a:lnTo>
                <a:lnTo>
                  <a:pt x="5317" y="86528"/>
                </a:lnTo>
                <a:lnTo>
                  <a:pt x="1107" y="71735"/>
                </a:lnTo>
                <a:lnTo>
                  <a:pt x="0" y="5867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655951" y="3078226"/>
            <a:ext cx="1630680" cy="247650"/>
          </a:xfrm>
          <a:custGeom>
            <a:avLst/>
            <a:gdLst/>
            <a:ahLst/>
            <a:cxnLst/>
            <a:rect l="l" t="t" r="r" b="b"/>
            <a:pathLst>
              <a:path w="1630679" h="247650">
                <a:moveTo>
                  <a:pt x="0" y="247650"/>
                </a:moveTo>
                <a:lnTo>
                  <a:pt x="0" y="123825"/>
                </a:lnTo>
                <a:lnTo>
                  <a:pt x="846201" y="123698"/>
                </a:lnTo>
                <a:lnTo>
                  <a:pt x="846201" y="0"/>
                </a:lnTo>
                <a:lnTo>
                  <a:pt x="846201" y="123825"/>
                </a:lnTo>
                <a:lnTo>
                  <a:pt x="1630299" y="123698"/>
                </a:lnTo>
                <a:lnTo>
                  <a:pt x="1630299" y="24765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619375" y="3433826"/>
            <a:ext cx="784225" cy="968375"/>
          </a:xfrm>
          <a:custGeom>
            <a:avLst/>
            <a:gdLst/>
            <a:ahLst/>
            <a:cxnLst/>
            <a:rect l="l" t="t" r="r" b="b"/>
            <a:pathLst>
              <a:path w="784225" h="968375">
                <a:moveTo>
                  <a:pt x="0" y="0"/>
                </a:moveTo>
                <a:lnTo>
                  <a:pt x="0" y="968248"/>
                </a:lnTo>
                <a:lnTo>
                  <a:pt x="784225" y="484124"/>
                </a:lnTo>
                <a:lnTo>
                  <a:pt x="0" y="0"/>
                </a:lnTo>
                <a:close/>
              </a:path>
            </a:pathLst>
          </a:custGeom>
          <a:solidFill>
            <a:srgbClr val="A2B1C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619375" y="3433826"/>
            <a:ext cx="784225" cy="968375"/>
          </a:xfrm>
          <a:custGeom>
            <a:avLst/>
            <a:gdLst/>
            <a:ahLst/>
            <a:cxnLst/>
            <a:rect l="l" t="t" r="r" b="b"/>
            <a:pathLst>
              <a:path w="784225" h="968375">
                <a:moveTo>
                  <a:pt x="0" y="0"/>
                </a:moveTo>
                <a:lnTo>
                  <a:pt x="784225" y="484124"/>
                </a:lnTo>
                <a:lnTo>
                  <a:pt x="0" y="968248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639948" y="5078348"/>
            <a:ext cx="751205" cy="76200"/>
          </a:xfrm>
          <a:custGeom>
            <a:avLst/>
            <a:gdLst/>
            <a:ahLst/>
            <a:cxnLst/>
            <a:rect l="l" t="t" r="r" b="b"/>
            <a:pathLst>
              <a:path w="751204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63500" y="44450"/>
                </a:lnTo>
                <a:lnTo>
                  <a:pt x="63500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751204" h="76200">
                <a:moveTo>
                  <a:pt x="76200" y="31750"/>
                </a:moveTo>
                <a:lnTo>
                  <a:pt x="63500" y="31750"/>
                </a:lnTo>
                <a:lnTo>
                  <a:pt x="63500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751204" h="76200">
                <a:moveTo>
                  <a:pt x="750951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750951" y="44450"/>
                </a:lnTo>
                <a:lnTo>
                  <a:pt x="750951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51789" y="1936877"/>
            <a:ext cx="3348990" cy="1567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9445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p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(ár)</a:t>
            </a:r>
            <a:endParaRPr sz="2000">
              <a:latin typeface="Verdana"/>
              <a:cs typeface="Verdana"/>
            </a:endParaRPr>
          </a:p>
          <a:p>
            <a:pPr marR="469900" algn="ctr">
              <a:lnSpc>
                <a:spcPct val="100000"/>
              </a:lnSpc>
              <a:spcBef>
                <a:spcPts val="50"/>
              </a:spcBef>
            </a:pPr>
            <a:r>
              <a:rPr sz="1800" spc="-15" dirty="0">
                <a:latin typeface="Verdana"/>
                <a:cs typeface="Verdana"/>
              </a:rPr>
              <a:t>D</a:t>
            </a:r>
            <a:endParaRPr sz="1800">
              <a:latin typeface="Verdana"/>
              <a:cs typeface="Verdana"/>
            </a:endParaRPr>
          </a:p>
          <a:p>
            <a:pPr marR="6350" algn="r">
              <a:lnSpc>
                <a:spcPct val="100000"/>
              </a:lnSpc>
              <a:spcBef>
                <a:spcPts val="1305"/>
              </a:spcBef>
            </a:pPr>
            <a:r>
              <a:rPr sz="1800" spc="-10" dirty="0">
                <a:latin typeface="Verdana"/>
                <a:cs typeface="Verdana"/>
              </a:rPr>
              <a:t>fe</a:t>
            </a:r>
            <a:r>
              <a:rPr sz="1800" dirty="0">
                <a:latin typeface="Verdana"/>
                <a:cs typeface="Verdana"/>
              </a:rPr>
              <a:t>lesl</a:t>
            </a:r>
            <a:r>
              <a:rPr sz="1800" spc="-15" dirty="0">
                <a:latin typeface="Verdana"/>
                <a:cs typeface="Verdana"/>
              </a:rPr>
              <a:t>eg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510"/>
              </a:spcBef>
            </a:pPr>
            <a:r>
              <a:rPr sz="2700" spc="-15" baseline="-16975" dirty="0">
                <a:latin typeface="Verdana"/>
                <a:cs typeface="Verdana"/>
              </a:rPr>
              <a:t>P</a:t>
            </a:r>
            <a:r>
              <a:rPr sz="1200" dirty="0">
                <a:latin typeface="Verdana"/>
                <a:cs typeface="Verdana"/>
              </a:rPr>
              <a:t>m</a:t>
            </a:r>
            <a:r>
              <a:rPr sz="1200" spc="-10" dirty="0">
                <a:latin typeface="Verdana"/>
                <a:cs typeface="Verdana"/>
              </a:rPr>
              <a:t>in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577845" y="5251450"/>
            <a:ext cx="421005" cy="461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7" baseline="-16203" dirty="0">
                <a:latin typeface="Verdana"/>
                <a:cs typeface="Verdana"/>
              </a:rPr>
              <a:t>Q</a:t>
            </a:r>
            <a:r>
              <a:rPr sz="1600" spc="-15" dirty="0">
                <a:latin typeface="Verdana"/>
                <a:cs typeface="Verdana"/>
              </a:rPr>
              <a:t>D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837889" y="5251450"/>
            <a:ext cx="403860" cy="461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7" baseline="-16203" dirty="0">
                <a:latin typeface="Verdana"/>
                <a:cs typeface="Verdana"/>
              </a:rPr>
              <a:t>Q</a:t>
            </a:r>
            <a:r>
              <a:rPr sz="1600" spc="-15" dirty="0">
                <a:latin typeface="Verdana"/>
                <a:cs typeface="Verdana"/>
              </a:rPr>
              <a:t>S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188970" y="5342838"/>
            <a:ext cx="459105" cy="370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25" dirty="0">
                <a:latin typeface="Verdana"/>
                <a:cs typeface="Verdana"/>
              </a:rPr>
              <a:t>Q*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601973" y="3859657"/>
            <a:ext cx="170180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51789" y="3771900"/>
            <a:ext cx="307340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25" dirty="0">
                <a:latin typeface="Verdana"/>
                <a:cs typeface="Verdana"/>
              </a:rPr>
              <a:t>P*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843022" y="3696334"/>
            <a:ext cx="18224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5" dirty="0">
                <a:latin typeface="Verdana"/>
                <a:cs typeface="Verdana"/>
              </a:rPr>
              <a:t>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4" name="Téglalap 33"/>
          <p:cNvSpPr/>
          <p:nvPr/>
        </p:nvSpPr>
        <p:spPr>
          <a:xfrm>
            <a:off x="5050129" y="1936877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sz="4000" spc="-7" baseline="-16203" dirty="0" err="1" smtClean="0">
                <a:latin typeface="Verdana"/>
                <a:cs typeface="Verdana"/>
              </a:rPr>
              <a:t>Q</a:t>
            </a:r>
            <a:r>
              <a:rPr lang="hu-HU" sz="4000" spc="-10" dirty="0" err="1" smtClean="0">
                <a:latin typeface="Verdana"/>
                <a:cs typeface="Verdana"/>
              </a:rPr>
              <a:t>s</a:t>
            </a:r>
            <a:r>
              <a:rPr lang="hu-HU" sz="4000" spc="-10" dirty="0" smtClean="0">
                <a:latin typeface="Verdana"/>
                <a:cs typeface="Verdana"/>
              </a:rPr>
              <a:t>=150</a:t>
            </a:r>
            <a:endParaRPr lang="hu-HU" sz="4000" spc="-10" dirty="0">
              <a:latin typeface="Verdana"/>
              <a:cs typeface="Verdana"/>
            </a:endParaRPr>
          </a:p>
          <a:p>
            <a:r>
              <a:rPr lang="hu-HU" sz="4000" spc="-7" baseline="-16203" dirty="0" smtClean="0">
                <a:latin typeface="Verdana"/>
                <a:cs typeface="Verdana"/>
              </a:rPr>
              <a:t>Q</a:t>
            </a:r>
            <a:r>
              <a:rPr lang="hu-HU" sz="4000" spc="-10" dirty="0" smtClean="0">
                <a:latin typeface="Verdana"/>
                <a:cs typeface="Verdana"/>
              </a:rPr>
              <a:t>D</a:t>
            </a:r>
            <a:r>
              <a:rPr lang="hu-HU" sz="4000" spc="-7" baseline="-16203" dirty="0" smtClean="0">
                <a:latin typeface="Verdana"/>
                <a:cs typeface="Verdana"/>
              </a:rPr>
              <a:t>=25</a:t>
            </a:r>
            <a:endParaRPr lang="hu-HU" sz="4000" spc="-7" baseline="-16203" dirty="0">
              <a:latin typeface="Verdana"/>
              <a:cs typeface="Verdana"/>
            </a:endParaRPr>
          </a:p>
          <a:p>
            <a:endParaRPr lang="hu-HU" sz="4000" spc="-7" baseline="-16203" dirty="0">
              <a:latin typeface="Verdana"/>
              <a:cs typeface="Verdana"/>
            </a:endParaRPr>
          </a:p>
          <a:p>
            <a:r>
              <a:rPr lang="hu-HU" sz="4000" spc="-7" baseline="-16203" dirty="0" smtClean="0">
                <a:latin typeface="Verdana"/>
                <a:cs typeface="Verdana"/>
              </a:rPr>
              <a:t>Túlkínálat:125</a:t>
            </a:r>
          </a:p>
          <a:p>
            <a:endParaRPr lang="hu-HU" sz="4000" spc="-7" baseline="-16203" dirty="0">
              <a:latin typeface="Verdana"/>
              <a:cs typeface="Verdana"/>
            </a:endParaRPr>
          </a:p>
          <a:p>
            <a:r>
              <a:rPr lang="hu-HU" sz="4000" spc="-7" baseline="-16203" dirty="0" smtClean="0">
                <a:latin typeface="Verdana"/>
                <a:cs typeface="Verdana"/>
              </a:rPr>
              <a:t>A=HTV=14062,5</a:t>
            </a:r>
            <a:endParaRPr lang="hu-HU" sz="4000" dirty="0"/>
          </a:p>
          <a:p>
            <a:endParaRPr lang="hu-HU" sz="4000" dirty="0"/>
          </a:p>
        </p:txBody>
      </p:sp>
      <p:sp>
        <p:nvSpPr>
          <p:cNvPr id="27" name="Szövegdoboz 26"/>
          <p:cNvSpPr txBox="1"/>
          <p:nvPr/>
        </p:nvSpPr>
        <p:spPr>
          <a:xfrm>
            <a:off x="635697" y="4240394"/>
            <a:ext cx="716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375</a:t>
            </a:r>
            <a:endParaRPr lang="hu-HU" b="1" dirty="0"/>
          </a:p>
        </p:txBody>
      </p:sp>
      <p:sp>
        <p:nvSpPr>
          <p:cNvPr id="35" name="object 9"/>
          <p:cNvSpPr/>
          <p:nvPr/>
        </p:nvSpPr>
        <p:spPr>
          <a:xfrm>
            <a:off x="1310907" y="4379341"/>
            <a:ext cx="1176316" cy="45719"/>
          </a:xfrm>
          <a:custGeom>
            <a:avLst/>
            <a:gdLst/>
            <a:ahLst/>
            <a:cxnLst/>
            <a:rect l="l" t="t" r="r" b="b"/>
            <a:pathLst>
              <a:path w="1952625" h="19050">
                <a:moveTo>
                  <a:pt x="1952625" y="1905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1702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Termelési és költségfüggvények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hu-H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1. példa: </a:t>
            </a:r>
          </a:p>
        </p:txBody>
      </p:sp>
      <p:graphicFrame>
        <p:nvGraphicFramePr>
          <p:cNvPr id="17419" name="Object 11"/>
          <p:cNvGraphicFramePr>
            <a:graphicFrameLocks noGrp="1" noChangeAspect="1"/>
          </p:cNvGraphicFramePr>
          <p:nvPr>
            <p:ph idx="1"/>
          </p:nvPr>
        </p:nvGraphicFramePr>
        <p:xfrm>
          <a:off x="4787900" y="3070225"/>
          <a:ext cx="1655763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4" name="Equation" r:id="rId3" imgW="660113" imgH="241195" progId="">
                  <p:embed/>
                </p:oleObj>
              </mc:Choice>
              <mc:Fallback>
                <p:oleObj name="Equation" r:id="rId3" imgW="660113" imgH="241195" progId="">
                  <p:embed/>
                  <p:pic>
                    <p:nvPicPr>
                      <p:cNvPr id="0" name="Picture 1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3070225"/>
                        <a:ext cx="1655763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eaLnBrk="1" hangingPunct="1"/>
            <a:r>
              <a:rPr lang="hu-HU" smtClean="0"/>
              <a:t>Egy vállalat rövid távon 16 egység tőkét használ fel. A munka egységára 10, a tőkéé pedig 50. A vállalat termelési függvénye:</a:t>
            </a:r>
          </a:p>
          <a:p>
            <a:pPr eaLnBrk="1" hangingPunct="1"/>
            <a:endParaRPr lang="hu-HU" smtClean="0"/>
          </a:p>
          <a:p>
            <a:pPr eaLnBrk="1" hangingPunct="1"/>
            <a:r>
              <a:rPr lang="hu-HU" smtClean="0"/>
              <a:t>Írja fel a vállalat rövid távú költségfüggvényeit!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54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smtClean="0"/>
          </a:p>
        </p:txBody>
      </p:sp>
      <p:graphicFrame>
        <p:nvGraphicFramePr>
          <p:cNvPr id="18452" name="Object 20"/>
          <p:cNvGraphicFramePr>
            <a:graphicFrameLocks noGrp="1" noChangeAspect="1"/>
          </p:cNvGraphicFramePr>
          <p:nvPr>
            <p:ph sz="half" idx="1"/>
          </p:nvPr>
        </p:nvGraphicFramePr>
        <p:xfrm>
          <a:off x="539750" y="1773238"/>
          <a:ext cx="2808288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1" name="Equation" r:id="rId3" imgW="1117600" imgH="457200" progId="">
                  <p:embed/>
                </p:oleObj>
              </mc:Choice>
              <mc:Fallback>
                <p:oleObj name="Equation" r:id="rId3" imgW="1117600" imgH="457200" progId="">
                  <p:embed/>
                  <p:pic>
                    <p:nvPicPr>
                      <p:cNvPr id="0" name="Picture 2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773238"/>
                        <a:ext cx="2808288" cy="1149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3" name="Object 21"/>
          <p:cNvGraphicFramePr>
            <a:graphicFrameLocks noGrp="1" noChangeAspect="1"/>
          </p:cNvGraphicFramePr>
          <p:nvPr>
            <p:ph sz="half" idx="2"/>
          </p:nvPr>
        </p:nvGraphicFramePr>
        <p:xfrm>
          <a:off x="684213" y="3430588"/>
          <a:ext cx="1943100" cy="8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2" name="Equation" r:id="rId5" imgW="927100" imgH="419100" progId="">
                  <p:embed/>
                </p:oleObj>
              </mc:Choice>
              <mc:Fallback>
                <p:oleObj name="Equation" r:id="rId5" imgW="927100" imgH="419100" progId="">
                  <p:embed/>
                  <p:pic>
                    <p:nvPicPr>
                      <p:cNvPr id="0" name="Picture 2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3430588"/>
                        <a:ext cx="1943100" cy="877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3400425" y="23685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graphicFrame>
        <p:nvGraphicFramePr>
          <p:cNvPr id="18458" name="Object 26"/>
          <p:cNvGraphicFramePr>
            <a:graphicFrameLocks noChangeAspect="1"/>
          </p:cNvGraphicFramePr>
          <p:nvPr/>
        </p:nvGraphicFramePr>
        <p:xfrm>
          <a:off x="2916238" y="2090738"/>
          <a:ext cx="1439862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3" name="Egyenlet" r:id="rId7" imgW="545760" imgH="419040" progId="Equation.3">
                  <p:embed/>
                </p:oleObj>
              </mc:Choice>
              <mc:Fallback>
                <p:oleObj name="Egyenlet" r:id="rId7" imgW="545760" imgH="419040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2090738"/>
                        <a:ext cx="1439862" cy="1104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8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endParaRPr lang="hu-HU" smtClean="0"/>
          </a:p>
        </p:txBody>
      </p:sp>
      <p:graphicFrame>
        <p:nvGraphicFramePr>
          <p:cNvPr id="19467" name="Object 11"/>
          <p:cNvGraphicFramePr>
            <a:graphicFrameLocks noGrp="1" noChangeAspect="1"/>
          </p:cNvGraphicFramePr>
          <p:nvPr>
            <p:ph idx="1"/>
          </p:nvPr>
        </p:nvGraphicFramePr>
        <p:xfrm>
          <a:off x="4500563" y="2500313"/>
          <a:ext cx="1365250" cy="100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2" name="Equation" r:id="rId3" imgW="571252" imgH="418918" progId="">
                  <p:embed/>
                </p:oleObj>
              </mc:Choice>
              <mc:Fallback>
                <p:oleObj name="Equation" r:id="rId3" imgW="571252" imgH="418918" progId="">
                  <p:embed/>
                  <p:pic>
                    <p:nvPicPr>
                      <p:cNvPr id="0" name="Picture 1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2500313"/>
                        <a:ext cx="1365250" cy="1001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eaLnBrk="1" hangingPunct="1"/>
            <a:r>
              <a:rPr lang="hu-HU" smtClean="0"/>
              <a:t>Az állandó költség a TC-nek az a része, amely q-tól független: FC=800</a:t>
            </a:r>
            <a:endParaRPr lang="hu-HU" smtClean="0">
              <a:latin typeface="Arial" charset="0"/>
            </a:endParaRPr>
          </a:p>
          <a:p>
            <a:pPr eaLnBrk="1" hangingPunct="1"/>
            <a:r>
              <a:rPr lang="hu-HU" smtClean="0"/>
              <a:t>A változó költség a</a:t>
            </a:r>
          </a:p>
          <a:p>
            <a:pPr eaLnBrk="1" hangingPunct="1"/>
            <a:r>
              <a:rPr lang="hu-HU" smtClean="0"/>
              <a:t>A határköltség a teljes költség vagy változó költség deriváltja: MC=q/20</a:t>
            </a:r>
          </a:p>
          <a:p>
            <a:pPr eaLnBrk="1" hangingPunct="1"/>
            <a:r>
              <a:rPr lang="hu-HU" smtClean="0"/>
              <a:t>AC=q/40+800/q</a:t>
            </a:r>
          </a:p>
          <a:p>
            <a:pPr eaLnBrk="1" hangingPunct="1"/>
            <a:r>
              <a:rPr lang="hu-HU" smtClean="0"/>
              <a:t>AVC=q/40</a:t>
            </a:r>
          </a:p>
          <a:p>
            <a:pPr eaLnBrk="1" hangingPunct="1"/>
            <a:r>
              <a:rPr lang="hu-HU" smtClean="0"/>
              <a:t>AFC=800/q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2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smtClean="0"/>
          </a:p>
        </p:txBody>
      </p:sp>
      <p:graphicFrame>
        <p:nvGraphicFramePr>
          <p:cNvPr id="20491" name="Object 11"/>
          <p:cNvGraphicFramePr>
            <a:graphicFrameLocks noGrp="1" noChangeAspect="1"/>
          </p:cNvGraphicFramePr>
          <p:nvPr>
            <p:ph idx="1"/>
          </p:nvPr>
        </p:nvGraphicFramePr>
        <p:xfrm>
          <a:off x="4787900" y="2566988"/>
          <a:ext cx="1439863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6" name="Equation" r:id="rId3" imgW="672808" imgH="241195" progId="">
                  <p:embed/>
                </p:oleObj>
              </mc:Choice>
              <mc:Fallback>
                <p:oleObj name="Equation" r:id="rId3" imgW="672808" imgH="241195" progId="">
                  <p:embed/>
                  <p:pic>
                    <p:nvPicPr>
                      <p:cNvPr id="0" name="Picture 1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2566988"/>
                        <a:ext cx="1439863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eaLnBrk="1" hangingPunct="1"/>
            <a:r>
              <a:rPr lang="hu-HU" smtClean="0"/>
              <a:t>2. példa: Egy vállalat számára a munka egységára 100, a tőkéé 400. A vállalat termelési függvénye:</a:t>
            </a:r>
          </a:p>
          <a:p>
            <a:pPr eaLnBrk="1" hangingPunct="1"/>
            <a:r>
              <a:rPr lang="hu-HU" smtClean="0"/>
              <a:t>Írja fel a vállalat hosszú távú költség-függvényeit!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smtClean="0"/>
          </a:p>
        </p:txBody>
      </p:sp>
      <p:graphicFrame>
        <p:nvGraphicFramePr>
          <p:cNvPr id="21515" name="Object 11"/>
          <p:cNvGraphicFramePr>
            <a:graphicFrameLocks noGrp="1" noChangeAspect="1"/>
          </p:cNvGraphicFramePr>
          <p:nvPr>
            <p:ph idx="1"/>
          </p:nvPr>
        </p:nvGraphicFramePr>
        <p:xfrm>
          <a:off x="900113" y="3214688"/>
          <a:ext cx="1223962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0" name="Equation" r:id="rId3" imgW="596641" imgH="393529" progId="">
                  <p:embed/>
                </p:oleObj>
              </mc:Choice>
              <mc:Fallback>
                <p:oleObj name="Equation" r:id="rId3" imgW="596641" imgH="393529" progId="">
                  <p:embed/>
                  <p:pic>
                    <p:nvPicPr>
                      <p:cNvPr id="0" name="Picture 1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214688"/>
                        <a:ext cx="1223962" cy="808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eaLnBrk="1" hangingPunct="1"/>
            <a:r>
              <a:rPr lang="hu-HU" smtClean="0"/>
              <a:t>A vállalat minimalizálja a költségeit, ha a határtermékek aránya megegyezik a tényezőárak arányával: </a:t>
            </a:r>
          </a:p>
          <a:p>
            <a:pPr eaLnBrk="1" hangingPunct="1"/>
            <a:endParaRPr lang="hu-HU" smtClean="0"/>
          </a:p>
          <a:p>
            <a:pPr eaLnBrk="1" hangingPunct="1"/>
            <a:endParaRPr lang="hu-HU" smtClean="0"/>
          </a:p>
          <a:p>
            <a:pPr eaLnBrk="1" hangingPunct="1"/>
            <a:r>
              <a:rPr lang="hu-HU" smtClean="0"/>
              <a:t>A technológiát a termelési függvény írja le, míg az összköltség a tőke és munka költségének összegével egyenlő.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7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 dirty="0"/>
              <a:t>A következőket kell tehát felhasználni</a:t>
            </a:r>
            <a:r>
              <a:rPr lang="hu-HU" dirty="0" smtClean="0"/>
              <a:t>:</a:t>
            </a:r>
            <a:endParaRPr lang="hu-HU" dirty="0"/>
          </a:p>
        </p:txBody>
      </p:sp>
      <p:graphicFrame>
        <p:nvGraphicFramePr>
          <p:cNvPr id="22539" name="Object 11"/>
          <p:cNvGraphicFramePr>
            <a:graphicFrameLocks noGrp="1" noChangeAspect="1"/>
          </p:cNvGraphicFramePr>
          <p:nvPr>
            <p:ph idx="1"/>
          </p:nvPr>
        </p:nvGraphicFramePr>
        <p:xfrm>
          <a:off x="900113" y="2135188"/>
          <a:ext cx="3384550" cy="2474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4" name="Equation" r:id="rId3" imgW="1180588" imgH="863225" progId="">
                  <p:embed/>
                </p:oleObj>
              </mc:Choice>
              <mc:Fallback>
                <p:oleObj name="Equation" r:id="rId3" imgW="1180588" imgH="863225" progId="">
                  <p:embed/>
                  <p:pic>
                    <p:nvPicPr>
                      <p:cNvPr id="0" name="Picture 1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2135188"/>
                        <a:ext cx="3384550" cy="2474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eaLnBrk="1" hangingPunct="1"/>
            <a:endParaRPr lang="hu-HU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smtClean="0"/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dirty="0" smtClean="0">
                <a:cs typeface="Times New Roman" pitchFamily="18" charset="0"/>
              </a:rPr>
              <a:t>A sarki zöldségesnél a narancs iránti keresleti függvény: p = 800-2q, ahol a q a naponta eladott mennyiséget jelenti kilogrammban, p pedig a narancs árát. A kínálati függvény: p=300+3q. 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smtClean="0"/>
          </a:p>
        </p:txBody>
      </p:sp>
      <p:sp>
        <p:nvSpPr>
          <p:cNvPr id="798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LTC=200q</a:t>
            </a:r>
          </a:p>
          <a:p>
            <a:pPr eaLnBrk="1" hangingPunct="1"/>
            <a:r>
              <a:rPr lang="hu-HU" smtClean="0"/>
              <a:t>LAC=200</a:t>
            </a:r>
          </a:p>
          <a:p>
            <a:pPr eaLnBrk="1" hangingPunct="1"/>
            <a:r>
              <a:rPr lang="hu-HU" smtClean="0"/>
              <a:t>LMC=200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Profitmaximalizálás 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dirty="0" smtClean="0"/>
              <a:t>Tökéletes verseny</a:t>
            </a:r>
            <a:endParaRPr lang="hu-H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1. példa: </a:t>
            </a:r>
          </a:p>
        </p:txBody>
      </p:sp>
      <p:sp>
        <p:nvSpPr>
          <p:cNvPr id="870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Egy kompetitív vállalat határköltség-függvénye MC=10q, termékének piaci ára 200, a fix költség 500 pénzegység. </a:t>
            </a:r>
          </a:p>
          <a:p>
            <a:pPr eaLnBrk="1" hangingPunct="1"/>
            <a:r>
              <a:rPr lang="hu-HU" smtClean="0"/>
              <a:t>Mekkora a vállalat adott feltételek mellet realizálható maximális profitja?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smtClean="0"/>
          </a:p>
        </p:txBody>
      </p:sp>
      <p:sp>
        <p:nvSpPr>
          <p:cNvPr id="880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MC=MR=P</a:t>
            </a:r>
          </a:p>
          <a:p>
            <a:pPr eaLnBrk="1" hangingPunct="1"/>
            <a:r>
              <a:rPr lang="hu-HU" smtClean="0"/>
              <a:t>10q=200</a:t>
            </a:r>
          </a:p>
          <a:p>
            <a:pPr eaLnBrk="1" hangingPunct="1"/>
            <a:r>
              <a:rPr lang="hu-HU" smtClean="0"/>
              <a:t>q=20</a:t>
            </a:r>
          </a:p>
          <a:p>
            <a:pPr eaLnBrk="1" hangingPunct="1"/>
            <a:r>
              <a:rPr lang="hu-HU" smtClean="0"/>
              <a:t>VC=5q</a:t>
            </a:r>
            <a:r>
              <a:rPr lang="hu-HU" baseline="30000" smtClean="0"/>
              <a:t>2</a:t>
            </a:r>
            <a:r>
              <a:rPr lang="hu-HU" smtClean="0"/>
              <a:t>.</a:t>
            </a:r>
          </a:p>
          <a:p>
            <a:pPr eaLnBrk="1" hangingPunct="1"/>
            <a:r>
              <a:rPr lang="hu-HU" smtClean="0"/>
              <a:t>TC=5q</a:t>
            </a:r>
            <a:r>
              <a:rPr lang="hu-HU" baseline="30000" smtClean="0"/>
              <a:t>2</a:t>
            </a:r>
            <a:r>
              <a:rPr lang="hu-HU" smtClean="0"/>
              <a:t>+500</a:t>
            </a:r>
          </a:p>
          <a:p>
            <a:pPr eaLnBrk="1" hangingPunct="1"/>
            <a:r>
              <a:rPr lang="el-GR" smtClean="0">
                <a:cs typeface="Arial" charset="0"/>
              </a:rPr>
              <a:t>π</a:t>
            </a:r>
            <a:r>
              <a:rPr lang="hu-HU" smtClean="0">
                <a:cs typeface="Arial" charset="0"/>
              </a:rPr>
              <a:t>=TR-TC=20(200)-(5</a:t>
            </a:r>
            <a:r>
              <a:rPr lang="hu-HU" smtClean="0"/>
              <a:t>(20</a:t>
            </a:r>
            <a:r>
              <a:rPr lang="hu-HU" baseline="30000" smtClean="0"/>
              <a:t>2</a:t>
            </a:r>
            <a:r>
              <a:rPr lang="hu-HU" smtClean="0"/>
              <a:t>)+500)=1500</a:t>
            </a:r>
            <a:endParaRPr lang="el-GR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smtClean="0"/>
          </a:p>
        </p:txBody>
      </p:sp>
      <p:sp>
        <p:nvSpPr>
          <p:cNvPr id="890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Határozza meg azt az ártartományt, amelyben a vállalat rövid távon veszteség ellenére is folytatja a termelését!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3200" smtClean="0"/>
              <a:t>A fedezeti és üzemszüneti pontokhoz tartozó árat kell kiszámolni.</a:t>
            </a:r>
          </a:p>
        </p:txBody>
      </p:sp>
      <p:sp>
        <p:nvSpPr>
          <p:cNvPr id="9011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 eaLnBrk="1" hangingPunct="1"/>
            <a:r>
              <a:rPr lang="hu-HU" b="1" smtClean="0"/>
              <a:t>Fedezeti pont:</a:t>
            </a:r>
          </a:p>
          <a:p>
            <a:pPr eaLnBrk="1" hangingPunct="1"/>
            <a:r>
              <a:rPr lang="hu-HU" smtClean="0"/>
              <a:t>AC=5q+500/q</a:t>
            </a:r>
          </a:p>
          <a:p>
            <a:pPr eaLnBrk="1" hangingPunct="1"/>
            <a:r>
              <a:rPr lang="hu-HU" smtClean="0"/>
              <a:t>AC=MC</a:t>
            </a:r>
          </a:p>
          <a:p>
            <a:pPr eaLnBrk="1" hangingPunct="1"/>
            <a:r>
              <a:rPr lang="hu-HU" smtClean="0"/>
              <a:t>5q+500/q=10q</a:t>
            </a:r>
          </a:p>
          <a:p>
            <a:pPr eaLnBrk="1" hangingPunct="1"/>
            <a:r>
              <a:rPr lang="hu-HU" smtClean="0"/>
              <a:t>q=10</a:t>
            </a:r>
          </a:p>
          <a:p>
            <a:pPr eaLnBrk="1" hangingPunct="1"/>
            <a:r>
              <a:rPr lang="hu-HU" smtClean="0"/>
              <a:t>P=10(10)=100</a:t>
            </a:r>
          </a:p>
          <a:p>
            <a:pPr eaLnBrk="1" hangingPunct="1"/>
            <a:endParaRPr lang="hu-HU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Üzemszüneti pont:</a:t>
            </a:r>
          </a:p>
        </p:txBody>
      </p:sp>
      <p:sp>
        <p:nvSpPr>
          <p:cNvPr id="911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AVC=5q</a:t>
            </a:r>
          </a:p>
          <a:p>
            <a:pPr eaLnBrk="1" hangingPunct="1"/>
            <a:r>
              <a:rPr lang="hu-HU" smtClean="0"/>
              <a:t>AVC=MC</a:t>
            </a:r>
          </a:p>
          <a:p>
            <a:pPr eaLnBrk="1" hangingPunct="1"/>
            <a:r>
              <a:rPr lang="hu-HU" smtClean="0"/>
              <a:t>5q=10q</a:t>
            </a:r>
          </a:p>
          <a:p>
            <a:pPr eaLnBrk="1" hangingPunct="1"/>
            <a:r>
              <a:rPr lang="hu-HU" smtClean="0"/>
              <a:t>q=0</a:t>
            </a:r>
          </a:p>
          <a:p>
            <a:pPr eaLnBrk="1" hangingPunct="1"/>
            <a:r>
              <a:rPr lang="hu-HU" smtClean="0"/>
              <a:t>P=10(0)=0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smtClean="0"/>
          </a:p>
        </p:txBody>
      </p:sp>
      <p:sp>
        <p:nvSpPr>
          <p:cNvPr id="921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 keresett ártartomány: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smtClean="0"/>
              <a:t>0</a:t>
            </a:r>
            <a:r>
              <a:rPr lang="hu-HU" smtClean="0">
                <a:cs typeface="Arial" charset="0"/>
              </a:rPr>
              <a:t>≤P≤100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2. példa: 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773238"/>
            <a:ext cx="8642350" cy="4751387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hu-HU" dirty="0"/>
              <a:t>E</a:t>
            </a:r>
            <a:r>
              <a:rPr lang="hu-HU" dirty="0" smtClean="0"/>
              <a:t>gy </a:t>
            </a:r>
            <a:r>
              <a:rPr lang="hu-HU" dirty="0"/>
              <a:t>kompetitív vállalatról tudjuk, hogy ha a profitmaximum annál a termelési nagyságnál lenne, ahol a határköltsége </a:t>
            </a:r>
            <a:r>
              <a:rPr lang="hu-HU" dirty="0" smtClean="0"/>
              <a:t>70 </a:t>
            </a:r>
            <a:r>
              <a:rPr lang="hu-HU" dirty="0"/>
              <a:t>dollár, akkor nulla gazdasági profitot </a:t>
            </a:r>
            <a:r>
              <a:rPr lang="hu-HU" dirty="0" smtClean="0"/>
              <a:t>realizálna. </a:t>
            </a:r>
            <a:r>
              <a:rPr lang="hu-HU" dirty="0"/>
              <a:t>Jelenleg a termék egységára 60 dollár és a profitmaximalizáló output 500 db. Ezzel a vesztesége 8000 dollár, de ennek ellenére nem érdemes szüneteltetnie termelését.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dirty="0"/>
              <a:t>Mekkora a vállalat jelenlegi átlagköltsége és határköltsége?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dirty="0"/>
              <a:t>Határozza meg a vállalat minimális átlagköltségét!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smtClean="0"/>
          </a:p>
        </p:txBody>
      </p:sp>
      <p:sp>
        <p:nvSpPr>
          <p:cNvPr id="942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Jelenleg MC=60</a:t>
            </a:r>
          </a:p>
          <a:p>
            <a:pPr eaLnBrk="1" hangingPunct="1"/>
            <a:r>
              <a:rPr lang="el-GR" smtClean="0">
                <a:cs typeface="Arial" charset="0"/>
              </a:rPr>
              <a:t>π</a:t>
            </a:r>
            <a:r>
              <a:rPr lang="hu-HU" smtClean="0">
                <a:cs typeface="Arial" charset="0"/>
              </a:rPr>
              <a:t>=-8000=60(500)-AC(500)</a:t>
            </a:r>
          </a:p>
          <a:p>
            <a:pPr eaLnBrk="1" hangingPunct="1"/>
            <a:r>
              <a:rPr lang="hu-HU" smtClean="0">
                <a:cs typeface="Arial" charset="0"/>
              </a:rPr>
              <a:t>AC=76</a:t>
            </a:r>
            <a:endParaRPr lang="el-GR" smtClean="0"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spc="-10" dirty="0"/>
              <a:t>M</a:t>
            </a:r>
            <a:r>
              <a:rPr lang="hu-HU" sz="3200" dirty="0"/>
              <a:t>ekkora</a:t>
            </a:r>
            <a:r>
              <a:rPr lang="hu-HU" sz="3200" spc="-25" dirty="0"/>
              <a:t> </a:t>
            </a:r>
            <a:r>
              <a:rPr lang="hu-HU" sz="3200" dirty="0"/>
              <a:t>a piaci ár,</a:t>
            </a:r>
            <a:r>
              <a:rPr lang="hu-HU" sz="3200" spc="5" dirty="0"/>
              <a:t> </a:t>
            </a:r>
            <a:r>
              <a:rPr lang="hu-HU" sz="3200" dirty="0"/>
              <a:t>menn</a:t>
            </a:r>
            <a:r>
              <a:rPr lang="hu-HU" sz="3200" spc="5" dirty="0"/>
              <a:t>y</a:t>
            </a:r>
            <a:r>
              <a:rPr lang="hu-HU" sz="3200" dirty="0"/>
              <a:t>iség,</a:t>
            </a:r>
            <a:r>
              <a:rPr lang="hu-HU" sz="3200" spc="-25" dirty="0"/>
              <a:t> </a:t>
            </a:r>
            <a:r>
              <a:rPr lang="hu-HU" sz="3200" dirty="0"/>
              <a:t>fogyasztói</a:t>
            </a:r>
            <a:r>
              <a:rPr lang="hu-HU" sz="3200" spc="-15" dirty="0"/>
              <a:t> </a:t>
            </a:r>
            <a:r>
              <a:rPr lang="hu-HU" sz="3200" dirty="0"/>
              <a:t>és term</a:t>
            </a:r>
            <a:r>
              <a:rPr lang="hu-HU" sz="3200" spc="-10" dirty="0"/>
              <a:t>e</a:t>
            </a:r>
            <a:r>
              <a:rPr lang="hu-HU" sz="3200" dirty="0"/>
              <a:t>lői többlet</a:t>
            </a:r>
            <a:r>
              <a:rPr lang="hu-HU" sz="3200" spc="-15" dirty="0"/>
              <a:t> </a:t>
            </a:r>
            <a:r>
              <a:rPr lang="hu-HU" sz="3200" dirty="0"/>
              <a:t>piaci</a:t>
            </a:r>
            <a:r>
              <a:rPr lang="hu-HU" sz="3200" spc="10" dirty="0"/>
              <a:t> </a:t>
            </a:r>
            <a:r>
              <a:rPr lang="hu-HU" sz="3200" dirty="0"/>
              <a:t>egyensúly</a:t>
            </a:r>
            <a:r>
              <a:rPr lang="hu-HU" sz="3200" spc="-30" dirty="0"/>
              <a:t> </a:t>
            </a:r>
            <a:r>
              <a:rPr lang="hu-HU" sz="3200" dirty="0"/>
              <a:t>es</a:t>
            </a:r>
            <a:r>
              <a:rPr lang="hu-HU" sz="3200" spc="-10" dirty="0"/>
              <a:t>e</a:t>
            </a:r>
            <a:r>
              <a:rPr lang="hu-HU" sz="3200" dirty="0"/>
              <a:t>tén</a:t>
            </a:r>
            <a:r>
              <a:rPr lang="hu-HU" sz="3200" dirty="0" smtClean="0"/>
              <a:t>?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250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smtClean="0"/>
          </a:p>
        </p:txBody>
      </p:sp>
      <p:sp>
        <p:nvSpPr>
          <p:cNvPr id="952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A vállalat minimális átlagköltsége 70.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3. példa: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9138"/>
            <a:ext cx="8229600" cy="4137025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hu-HU" dirty="0"/>
              <a:t>E</a:t>
            </a:r>
            <a:r>
              <a:rPr lang="hu-HU" dirty="0" smtClean="0"/>
              <a:t>gy </a:t>
            </a:r>
            <a:r>
              <a:rPr lang="hu-HU" dirty="0"/>
              <a:t>tökéletesen versenyző piac keresleti függvénye P=1000-2Q. Az iparág egy vállalatának költségfüggvénye TC=2500+10q+q</a:t>
            </a:r>
            <a:r>
              <a:rPr lang="hu-HU" baseline="30000" dirty="0"/>
              <a:t>2</a:t>
            </a:r>
            <a:r>
              <a:rPr lang="hu-HU" dirty="0"/>
              <a:t>. az iparág vállalatit azonos költségviszonyok jellemzik. Mindegyik vállalat fedezeti pontjában termel.</a:t>
            </a:r>
          </a:p>
          <a:p>
            <a:pPr eaLnBrk="1" hangingPunct="1">
              <a:defRPr/>
            </a:pPr>
            <a:r>
              <a:rPr lang="hu-HU" dirty="0"/>
              <a:t>A fenti feltételek mellett mekkora egy vállalat kibocsátása?</a:t>
            </a:r>
          </a:p>
          <a:p>
            <a:pPr eaLnBrk="1" hangingPunct="1">
              <a:defRPr/>
            </a:pPr>
            <a:r>
              <a:rPr lang="hu-HU" dirty="0"/>
              <a:t>Hány vállalat működik az iparágban?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smtClean="0"/>
          </a:p>
        </p:txBody>
      </p:sp>
      <p:sp>
        <p:nvSpPr>
          <p:cNvPr id="972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AC=2500/q+100+q</a:t>
            </a:r>
          </a:p>
          <a:p>
            <a:pPr eaLnBrk="1" hangingPunct="1"/>
            <a:r>
              <a:rPr lang="hu-HU" smtClean="0"/>
              <a:t>MC=100+2q</a:t>
            </a:r>
          </a:p>
          <a:p>
            <a:pPr eaLnBrk="1" hangingPunct="1"/>
            <a:r>
              <a:rPr lang="hu-HU" smtClean="0"/>
              <a:t>MC=AC</a:t>
            </a:r>
          </a:p>
          <a:p>
            <a:pPr eaLnBrk="1" hangingPunct="1"/>
            <a:r>
              <a:rPr lang="hu-HU" smtClean="0"/>
              <a:t>100+2q=2500/q+100+q</a:t>
            </a:r>
          </a:p>
          <a:p>
            <a:pPr eaLnBrk="1" hangingPunct="1"/>
            <a:r>
              <a:rPr lang="hu-HU" smtClean="0"/>
              <a:t>q=50</a:t>
            </a:r>
          </a:p>
          <a:p>
            <a:pPr eaLnBrk="1" hangingPunct="1"/>
            <a:endParaRPr lang="hu-HU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smtClean="0"/>
          </a:p>
        </p:txBody>
      </p:sp>
      <p:sp>
        <p:nvSpPr>
          <p:cNvPr id="983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Az ár:</a:t>
            </a:r>
          </a:p>
          <a:p>
            <a:pPr eaLnBrk="1" hangingPunct="1"/>
            <a:r>
              <a:rPr lang="hu-HU" smtClean="0"/>
              <a:t>P=100+2(50)=200</a:t>
            </a:r>
          </a:p>
          <a:p>
            <a:pPr eaLnBrk="1" hangingPunct="1"/>
            <a:r>
              <a:rPr lang="hu-HU" smtClean="0"/>
              <a:t>A piacra vitt mennyiség:</a:t>
            </a:r>
          </a:p>
          <a:p>
            <a:pPr eaLnBrk="1" hangingPunct="1"/>
            <a:r>
              <a:rPr lang="hu-HU" smtClean="0"/>
              <a:t>200=1000-2Q</a:t>
            </a:r>
          </a:p>
          <a:p>
            <a:pPr eaLnBrk="1" hangingPunct="1"/>
            <a:r>
              <a:rPr lang="hu-HU" smtClean="0"/>
              <a:t>Q=400</a:t>
            </a:r>
          </a:p>
          <a:p>
            <a:pPr eaLnBrk="1" hangingPunct="1"/>
            <a:r>
              <a:rPr lang="hu-HU" smtClean="0"/>
              <a:t>Vállalatok száma 8.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Profitmaximalizálás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dirty="0" smtClean="0"/>
              <a:t>Monopólium</a:t>
            </a:r>
            <a:endParaRPr lang="hu-H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1. példa: </a:t>
            </a:r>
          </a:p>
        </p:txBody>
      </p:sp>
      <p:sp>
        <p:nvSpPr>
          <p:cNvPr id="1003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/>
            <a:r>
              <a:rPr lang="hu-HU" sz="2800" smtClean="0"/>
              <a:t>Egy monopolista iparág keresleti függvénye P=5000-Q. A profitmaximalizáló termelés 1500db. A vállalat határköltsége és átlagos változó költsége konstans és megegyezik. A vállalat fix költsége 2000 ezer Ft.</a:t>
            </a:r>
          </a:p>
          <a:p>
            <a:pPr marL="609600" indent="-609600" eaLnBrk="1" hangingPunct="1">
              <a:buFontTx/>
              <a:buAutoNum type="alphaLcPeriod"/>
            </a:pPr>
            <a:r>
              <a:rPr lang="hu-HU" sz="2800" smtClean="0"/>
              <a:t>Határozza meg, hogy a vállalat mekkora átlagos változó költség mellett termel!</a:t>
            </a:r>
          </a:p>
          <a:p>
            <a:pPr marL="609600" indent="-609600" eaLnBrk="1" hangingPunct="1">
              <a:buFontTx/>
              <a:buAutoNum type="alphaLcPeriod"/>
            </a:pPr>
            <a:r>
              <a:rPr lang="hu-HU" sz="2800" smtClean="0"/>
              <a:t>Mekkora a monopólium által realizált profit?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smtClean="0"/>
          </a:p>
        </p:txBody>
      </p:sp>
      <p:sp>
        <p:nvSpPr>
          <p:cNvPr id="1013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 határbevételi függvény: MR=5000-2Q.</a:t>
            </a:r>
          </a:p>
          <a:p>
            <a:pPr eaLnBrk="1" hangingPunct="1"/>
            <a:r>
              <a:rPr lang="hu-HU" smtClean="0"/>
              <a:t>MR=5000-2(1500)=2000</a:t>
            </a:r>
          </a:p>
          <a:p>
            <a:pPr eaLnBrk="1" hangingPunct="1"/>
            <a:r>
              <a:rPr lang="hu-HU" smtClean="0"/>
              <a:t>A profitmaximum feltétele MR=MC</a:t>
            </a:r>
          </a:p>
          <a:p>
            <a:pPr eaLnBrk="1" hangingPunct="1"/>
            <a:r>
              <a:rPr lang="hu-HU" smtClean="0"/>
              <a:t>Vagyis AVC=MC=2000</a:t>
            </a:r>
          </a:p>
          <a:p>
            <a:pPr eaLnBrk="1" hangingPunct="1">
              <a:buFont typeface="Wingdings" pitchFamily="2" charset="2"/>
              <a:buNone/>
            </a:pPr>
            <a:endParaRPr lang="hu-HU" smtClean="0"/>
          </a:p>
          <a:p>
            <a:pPr eaLnBrk="1" hangingPunct="1"/>
            <a:endParaRPr lang="hu-HU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smtClean="0"/>
          </a:p>
        </p:txBody>
      </p:sp>
      <p:sp>
        <p:nvSpPr>
          <p:cNvPr id="1024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smtClean="0">
                <a:cs typeface="Arial" charset="0"/>
              </a:rPr>
              <a:t>π</a:t>
            </a:r>
            <a:r>
              <a:rPr lang="hu-HU" smtClean="0">
                <a:cs typeface="Arial" charset="0"/>
              </a:rPr>
              <a:t>=TR-TC=P(Q)-TC</a:t>
            </a:r>
          </a:p>
          <a:p>
            <a:pPr eaLnBrk="1" hangingPunct="1"/>
            <a:r>
              <a:rPr lang="hu-HU" smtClean="0">
                <a:cs typeface="Arial" charset="0"/>
              </a:rPr>
              <a:t>P=5000-1500=3500</a:t>
            </a:r>
          </a:p>
          <a:p>
            <a:pPr eaLnBrk="1" hangingPunct="1"/>
            <a:r>
              <a:rPr lang="el-GR" smtClean="0">
                <a:cs typeface="Arial" charset="0"/>
              </a:rPr>
              <a:t>π</a:t>
            </a:r>
            <a:r>
              <a:rPr lang="hu-HU" smtClean="0">
                <a:cs typeface="Arial" charset="0"/>
              </a:rPr>
              <a:t>=3500(1500)-(2000(1500)+2000 000)= 2500000</a:t>
            </a:r>
          </a:p>
          <a:p>
            <a:pPr eaLnBrk="1" hangingPunct="1"/>
            <a:endParaRPr lang="el-GR" smtClean="0">
              <a:cs typeface="Arial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2. példa: </a:t>
            </a:r>
          </a:p>
        </p:txBody>
      </p:sp>
      <p:sp>
        <p:nvSpPr>
          <p:cNvPr id="1034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/>
            <a:r>
              <a:rPr lang="hu-HU" smtClean="0"/>
              <a:t>Egy monopóliumról a következő információk állnak rendelkezésre: határbevételi függvénye MR=1500-2q, MC=300+q.</a:t>
            </a:r>
          </a:p>
          <a:p>
            <a:pPr marL="609600" indent="-609600" eaLnBrk="1" hangingPunct="1">
              <a:buFontTx/>
              <a:buAutoNum type="alphaLcPeriod"/>
            </a:pPr>
            <a:r>
              <a:rPr lang="hu-HU" smtClean="0"/>
              <a:t>Határozza meg a vállalat kibocsátását és az általa kialakított piaci árat!</a:t>
            </a:r>
          </a:p>
          <a:p>
            <a:pPr marL="609600" indent="-609600" eaLnBrk="1" hangingPunct="1">
              <a:buFontTx/>
              <a:buAutoNum type="alphaLcPeriod"/>
            </a:pPr>
            <a:r>
              <a:rPr lang="hu-HU" smtClean="0"/>
              <a:t>Mekkora az iparágban realizálható fogyasztói és termelői többlet nagysága?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smtClean="0"/>
          </a:p>
        </p:txBody>
      </p:sp>
      <p:sp>
        <p:nvSpPr>
          <p:cNvPr id="1044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MR=MC</a:t>
            </a:r>
          </a:p>
          <a:p>
            <a:pPr eaLnBrk="1" hangingPunct="1"/>
            <a:r>
              <a:rPr lang="hu-HU" smtClean="0"/>
              <a:t>1500-2q=300+q</a:t>
            </a:r>
          </a:p>
          <a:p>
            <a:pPr eaLnBrk="1" hangingPunct="1"/>
            <a:r>
              <a:rPr lang="hu-HU" smtClean="0"/>
              <a:t>q=400</a:t>
            </a:r>
          </a:p>
          <a:p>
            <a:pPr eaLnBrk="1" hangingPunct="1"/>
            <a:r>
              <a:rPr lang="hu-HU" smtClean="0"/>
              <a:t>Az ár meghatározásához szükség van a keresleti függvényre: P=1500-q</a:t>
            </a:r>
          </a:p>
          <a:p>
            <a:pPr eaLnBrk="1" hangingPunct="1"/>
            <a:r>
              <a:rPr lang="hu-HU" smtClean="0"/>
              <a:t>P=1500-400=1100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3592" y="374903"/>
            <a:ext cx="7836814" cy="1107483"/>
          </a:xfrm>
          <a:prstGeom prst="rect">
            <a:avLst/>
          </a:prstGeom>
        </p:spPr>
        <p:txBody>
          <a:bodyPr vert="horz" wrap="square" lIns="0" tIns="60452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lang="hu-HU" spc="-25" dirty="0" smtClean="0"/>
              <a:t>1. P=800-2Q=P=300+3Q</a:t>
            </a:r>
            <a:br>
              <a:rPr lang="hu-HU" spc="-25" dirty="0" smtClean="0"/>
            </a:br>
            <a:r>
              <a:rPr lang="hu-HU" spc="-25" dirty="0" smtClean="0"/>
              <a:t>Q=100, P=600</a:t>
            </a:r>
            <a:endParaRPr spc="-20" dirty="0"/>
          </a:p>
        </p:txBody>
      </p:sp>
      <p:sp>
        <p:nvSpPr>
          <p:cNvPr id="3" name="object 3"/>
          <p:cNvSpPr txBox="1"/>
          <p:nvPr/>
        </p:nvSpPr>
        <p:spPr>
          <a:xfrm>
            <a:off x="1299717" y="1865629"/>
            <a:ext cx="763905" cy="311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hu-HU" sz="2000" dirty="0">
                <a:latin typeface="Verdana"/>
                <a:cs typeface="Verdana"/>
              </a:rPr>
              <a:t>P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 flipH="1">
            <a:off x="1409694" y="2064480"/>
            <a:ext cx="45719" cy="3278358"/>
          </a:xfrm>
          <a:custGeom>
            <a:avLst/>
            <a:gdLst/>
            <a:ahLst/>
            <a:cxnLst/>
            <a:rect l="l" t="t" r="r" b="b"/>
            <a:pathLst>
              <a:path w="11430" h="3108325">
                <a:moveTo>
                  <a:pt x="11049" y="0"/>
                </a:moveTo>
                <a:lnTo>
                  <a:pt x="0" y="3108325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70075" y="5260975"/>
            <a:ext cx="3281679" cy="0"/>
          </a:xfrm>
          <a:custGeom>
            <a:avLst/>
            <a:gdLst/>
            <a:ahLst/>
            <a:cxnLst/>
            <a:rect l="l" t="t" r="r" b="b"/>
            <a:pathLst>
              <a:path w="3281679">
                <a:moveTo>
                  <a:pt x="0" y="0"/>
                </a:moveTo>
                <a:lnTo>
                  <a:pt x="3281299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24121" y="2353918"/>
            <a:ext cx="2776855" cy="2421255"/>
          </a:xfrm>
          <a:custGeom>
            <a:avLst/>
            <a:gdLst/>
            <a:ahLst/>
            <a:cxnLst/>
            <a:rect l="l" t="t" r="r" b="b"/>
            <a:pathLst>
              <a:path w="2776854" h="2421254">
                <a:moveTo>
                  <a:pt x="0" y="0"/>
                </a:moveTo>
                <a:lnTo>
                  <a:pt x="2776601" y="2421001"/>
                </a:lnTo>
              </a:path>
            </a:pathLst>
          </a:custGeom>
          <a:ln w="19050">
            <a:solidFill>
              <a:srgbClr val="33669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98650" y="3524250"/>
            <a:ext cx="2809875" cy="1619250"/>
          </a:xfrm>
          <a:custGeom>
            <a:avLst/>
            <a:gdLst/>
            <a:ahLst/>
            <a:cxnLst/>
            <a:rect l="l" t="t" r="r" b="b"/>
            <a:pathLst>
              <a:path w="2809875" h="1619250">
                <a:moveTo>
                  <a:pt x="0" y="1619250"/>
                </a:moveTo>
                <a:lnTo>
                  <a:pt x="2809875" y="0"/>
                </a:lnTo>
              </a:path>
            </a:pathLst>
          </a:custGeom>
          <a:ln w="28575">
            <a:solidFill>
              <a:srgbClr val="CC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910844" y="3915917"/>
            <a:ext cx="179070" cy="311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P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340092" y="4096477"/>
            <a:ext cx="11430" cy="1193800"/>
          </a:xfrm>
          <a:custGeom>
            <a:avLst/>
            <a:gdLst/>
            <a:ahLst/>
            <a:cxnLst/>
            <a:rect l="l" t="t" r="r" b="b"/>
            <a:pathLst>
              <a:path w="11429" h="1193800">
                <a:moveTo>
                  <a:pt x="11175" y="0"/>
                </a:moveTo>
                <a:lnTo>
                  <a:pt x="0" y="1193800"/>
                </a:lnTo>
              </a:path>
            </a:pathLst>
          </a:custGeom>
          <a:ln w="1270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601973" y="3859657"/>
            <a:ext cx="170180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422400" y="4036948"/>
            <a:ext cx="1932305" cy="41275"/>
          </a:xfrm>
          <a:custGeom>
            <a:avLst/>
            <a:gdLst/>
            <a:ahLst/>
            <a:cxnLst/>
            <a:rect l="l" t="t" r="r" b="b"/>
            <a:pathLst>
              <a:path w="1932304" h="41275">
                <a:moveTo>
                  <a:pt x="1932051" y="0"/>
                </a:moveTo>
                <a:lnTo>
                  <a:pt x="0" y="41275"/>
                </a:lnTo>
              </a:path>
            </a:pathLst>
          </a:custGeom>
          <a:ln w="1270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337050" y="3319907"/>
            <a:ext cx="18224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5" dirty="0">
                <a:latin typeface="Verdana"/>
                <a:cs typeface="Verdana"/>
              </a:rPr>
              <a:t>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122927" y="1861852"/>
            <a:ext cx="3360062" cy="2805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34950">
              <a:lnSpc>
                <a:spcPct val="100000"/>
              </a:lnSpc>
            </a:pPr>
            <a:r>
              <a:rPr lang="hu-HU" sz="1800" spc="5" dirty="0" smtClean="0">
                <a:latin typeface="Verdana"/>
                <a:cs typeface="Verdana"/>
              </a:rPr>
              <a:t>FT=10000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887092" y="2248153"/>
            <a:ext cx="201930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5" dirty="0">
                <a:latin typeface="Verdana"/>
                <a:cs typeface="Verdana"/>
              </a:rPr>
              <a:t>D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242894" y="5342838"/>
            <a:ext cx="265430" cy="370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Verdana"/>
                <a:cs typeface="Verdana"/>
              </a:rPr>
              <a:t>Q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7" name="Derékszögű háromszög 26"/>
          <p:cNvSpPr/>
          <p:nvPr/>
        </p:nvSpPr>
        <p:spPr>
          <a:xfrm>
            <a:off x="1496962" y="2378471"/>
            <a:ext cx="1745932" cy="162917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Derékszögű háromszög 27"/>
          <p:cNvSpPr/>
          <p:nvPr/>
        </p:nvSpPr>
        <p:spPr>
          <a:xfrm rot="5400000">
            <a:off x="1877129" y="3601084"/>
            <a:ext cx="1075583" cy="1835916"/>
          </a:xfrm>
          <a:prstGeom prst="rt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30" name="Egyenes összekötő nyíllal 29"/>
          <p:cNvCxnSpPr/>
          <p:nvPr/>
        </p:nvCxnSpPr>
        <p:spPr>
          <a:xfrm flipV="1">
            <a:off x="2275986" y="2092683"/>
            <a:ext cx="2954529" cy="104707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4" name="Egyenes összekötő nyíllal 33"/>
          <p:cNvCxnSpPr/>
          <p:nvPr/>
        </p:nvCxnSpPr>
        <p:spPr>
          <a:xfrm flipV="1">
            <a:off x="2525423" y="3914501"/>
            <a:ext cx="2722990" cy="4400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7" name="object 22"/>
          <p:cNvSpPr txBox="1"/>
          <p:nvPr/>
        </p:nvSpPr>
        <p:spPr>
          <a:xfrm>
            <a:off x="5122927" y="3719785"/>
            <a:ext cx="3360062" cy="2805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34950">
              <a:lnSpc>
                <a:spcPct val="100000"/>
              </a:lnSpc>
            </a:pPr>
            <a:r>
              <a:rPr lang="hu-HU" spc="5" dirty="0" smtClean="0">
                <a:latin typeface="Verdana"/>
                <a:cs typeface="Verdana"/>
              </a:rPr>
              <a:t>T</a:t>
            </a:r>
            <a:r>
              <a:rPr lang="hu-HU" sz="1800" spc="5" dirty="0" smtClean="0">
                <a:latin typeface="Verdana"/>
                <a:cs typeface="Verdana"/>
              </a:rPr>
              <a:t>T=15000</a:t>
            </a:r>
            <a:endParaRPr sz="18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35123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6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smtClean="0"/>
          </a:p>
        </p:txBody>
      </p:sp>
      <p:graphicFrame>
        <p:nvGraphicFramePr>
          <p:cNvPr id="26644" name="Object 20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61928055"/>
              </p:ext>
            </p:extLst>
          </p:nvPr>
        </p:nvGraphicFramePr>
        <p:xfrm>
          <a:off x="506413" y="1554464"/>
          <a:ext cx="4382922" cy="33146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4" r:id="rId3" imgW="4319290" imgH="3267373" progId="">
                  <p:embed/>
                </p:oleObj>
              </mc:Choice>
              <mc:Fallback>
                <p:oleObj r:id="rId3" imgW="4319290" imgH="3267373" progId="">
                  <p:embed/>
                  <p:pic>
                    <p:nvPicPr>
                      <p:cNvPr id="0" name="Picture 2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1554464"/>
                        <a:ext cx="4382922" cy="331469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45" name="Object 21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397855494"/>
              </p:ext>
            </p:extLst>
          </p:nvPr>
        </p:nvGraphicFramePr>
        <p:xfrm>
          <a:off x="3923928" y="4869160"/>
          <a:ext cx="4670061" cy="755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5" name="Equation" r:id="rId5" imgW="2590800" imgH="419100" progId="">
                  <p:embed/>
                </p:oleObj>
              </mc:Choice>
              <mc:Fallback>
                <p:oleObj name="Equation" r:id="rId5" imgW="2590800" imgH="419100" progId="">
                  <p:embed/>
                  <p:pic>
                    <p:nvPicPr>
                      <p:cNvPr id="0" name="Picture 2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4869160"/>
                        <a:ext cx="4670061" cy="7554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47" name="Rectangle 9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 eaLnBrk="1" hangingPunct="1"/>
            <a:r>
              <a:rPr lang="hu-HU" sz="2800" dirty="0" smtClean="0"/>
              <a:t>Fogyasztói többlet: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sz="2800" dirty="0" smtClean="0"/>
              <a:t>(1500-1100)400/2=80000</a:t>
            </a:r>
          </a:p>
          <a:p>
            <a:pPr eaLnBrk="1" hangingPunct="1">
              <a:buFont typeface="Wingdings" pitchFamily="2" charset="2"/>
              <a:buNone/>
            </a:pPr>
            <a:endParaRPr lang="hu-HU" sz="2800" dirty="0" smtClean="0"/>
          </a:p>
          <a:p>
            <a:pPr eaLnBrk="1" hangingPunct="1">
              <a:buFont typeface="Wingdings" pitchFamily="2" charset="2"/>
              <a:buNone/>
            </a:pPr>
            <a:r>
              <a:rPr lang="hu-HU" sz="2800" dirty="0" smtClean="0"/>
              <a:t>Termelői többlet: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sz="2800" dirty="0" smtClean="0"/>
              <a:t>MC(400)=700</a:t>
            </a:r>
          </a:p>
          <a:p>
            <a:pPr eaLnBrk="1" hangingPunct="1">
              <a:buFont typeface="Wingdings" pitchFamily="2" charset="2"/>
              <a:buNone/>
            </a:pPr>
            <a:endParaRPr lang="hu-HU" sz="2800" dirty="0" smtClean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3. példa: </a:t>
            </a:r>
          </a:p>
        </p:txBody>
      </p:sp>
      <p:sp>
        <p:nvSpPr>
          <p:cNvPr id="1064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hu-HU" sz="2800" smtClean="0"/>
              <a:t>Egy monopólium termékének piacán a keresleti görbe egyenlete:Q=500-0,5P. A monopólium teljes költségfüggvénye TC=1,5Q</a:t>
            </a:r>
            <a:r>
              <a:rPr lang="hu-HU" sz="2800" baseline="30000" smtClean="0"/>
              <a:t>2</a:t>
            </a:r>
            <a:r>
              <a:rPr lang="hu-HU" sz="2800" smtClean="0"/>
              <a:t>+160Q+20 000.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lphaLcPeriod"/>
            </a:pPr>
            <a:r>
              <a:rPr lang="hu-HU" sz="2800" smtClean="0"/>
              <a:t>Milyen áron értékesíti a monopólium a termékét, és mennyi lesz az iparági termelés?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lphaLcPeriod"/>
            </a:pPr>
            <a:r>
              <a:rPr lang="hu-HU" sz="2800" smtClean="0"/>
              <a:t>Ha ugyanebben az iparágban tökéletes verseny lenne (azonos keresleti és költségviszonyok mellett), mennyi lenne a piaci ár és a termelés mennyisége?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lphaLcPeriod"/>
            </a:pPr>
            <a:r>
              <a:rPr lang="hu-HU" sz="2800" smtClean="0"/>
              <a:t>Mekkora monopólium esetén a fogyasztói többlet és a holtteher veszteség?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smtClean="0"/>
          </a:p>
        </p:txBody>
      </p:sp>
      <p:sp>
        <p:nvSpPr>
          <p:cNvPr id="1075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u-HU" smtClean="0"/>
              <a:t>a.</a:t>
            </a:r>
          </a:p>
          <a:p>
            <a:pPr eaLnBrk="1" hangingPunct="1"/>
            <a:r>
              <a:rPr lang="hu-HU" smtClean="0"/>
              <a:t>MC=3Q+160</a:t>
            </a:r>
          </a:p>
          <a:p>
            <a:pPr eaLnBrk="1" hangingPunct="1"/>
            <a:r>
              <a:rPr lang="hu-HU" smtClean="0"/>
              <a:t>MR=1000-4Q</a:t>
            </a:r>
          </a:p>
          <a:p>
            <a:pPr eaLnBrk="1" hangingPunct="1"/>
            <a:r>
              <a:rPr lang="hu-HU" smtClean="0"/>
              <a:t>MR=MC</a:t>
            </a:r>
          </a:p>
          <a:p>
            <a:pPr eaLnBrk="1" hangingPunct="1"/>
            <a:r>
              <a:rPr lang="hu-HU" smtClean="0"/>
              <a:t>3Q+160=1000-4Q</a:t>
            </a:r>
          </a:p>
          <a:p>
            <a:pPr eaLnBrk="1" hangingPunct="1"/>
            <a:r>
              <a:rPr lang="hu-HU" smtClean="0"/>
              <a:t>Q=120</a:t>
            </a:r>
          </a:p>
          <a:p>
            <a:pPr eaLnBrk="1" hangingPunct="1"/>
            <a:r>
              <a:rPr lang="hu-HU" smtClean="0"/>
              <a:t>P=760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smtClean="0"/>
          </a:p>
        </p:txBody>
      </p:sp>
      <p:sp>
        <p:nvSpPr>
          <p:cNvPr id="1085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mtClean="0"/>
              <a:t>b.</a:t>
            </a:r>
          </a:p>
          <a:p>
            <a:pPr eaLnBrk="1" hangingPunct="1">
              <a:lnSpc>
                <a:spcPct val="90000"/>
              </a:lnSpc>
            </a:pPr>
            <a:r>
              <a:rPr lang="hu-HU" smtClean="0"/>
              <a:t>Akkor MC lenne az iparág kínálati függvénye:</a:t>
            </a:r>
          </a:p>
          <a:p>
            <a:pPr eaLnBrk="1" hangingPunct="1">
              <a:lnSpc>
                <a:spcPct val="90000"/>
              </a:lnSpc>
            </a:pPr>
            <a:r>
              <a:rPr lang="hu-HU" smtClean="0"/>
              <a:t>P=3Q+160</a:t>
            </a:r>
          </a:p>
          <a:p>
            <a:pPr eaLnBrk="1" hangingPunct="1">
              <a:lnSpc>
                <a:spcPct val="90000"/>
              </a:lnSpc>
            </a:pPr>
            <a:r>
              <a:rPr lang="hu-HU" smtClean="0"/>
              <a:t>Kereslet kínálat egyensúlya:</a:t>
            </a:r>
          </a:p>
          <a:p>
            <a:pPr eaLnBrk="1" hangingPunct="1">
              <a:lnSpc>
                <a:spcPct val="90000"/>
              </a:lnSpc>
            </a:pPr>
            <a:r>
              <a:rPr lang="hu-HU" smtClean="0"/>
              <a:t>3Q+160=1000-2Q</a:t>
            </a:r>
          </a:p>
          <a:p>
            <a:pPr eaLnBrk="1" hangingPunct="1">
              <a:lnSpc>
                <a:spcPct val="90000"/>
              </a:lnSpc>
            </a:pPr>
            <a:r>
              <a:rPr lang="hu-HU" smtClean="0"/>
              <a:t>Q=168</a:t>
            </a:r>
          </a:p>
          <a:p>
            <a:pPr eaLnBrk="1" hangingPunct="1">
              <a:lnSpc>
                <a:spcPct val="90000"/>
              </a:lnSpc>
            </a:pPr>
            <a:r>
              <a:rPr lang="hu-HU" smtClean="0"/>
              <a:t>P=664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0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smtClean="0"/>
          </a:p>
        </p:txBody>
      </p:sp>
      <p:graphicFrame>
        <p:nvGraphicFramePr>
          <p:cNvPr id="27659" name="Object 11"/>
          <p:cNvGraphicFramePr>
            <a:graphicFrameLocks noGrp="1" noChangeAspect="1"/>
          </p:cNvGraphicFramePr>
          <p:nvPr>
            <p:ph sz="half" idx="1"/>
          </p:nvPr>
        </p:nvGraphicFramePr>
        <p:xfrm>
          <a:off x="557213" y="2290763"/>
          <a:ext cx="3838575" cy="314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4" r:id="rId3" imgW="3837087" imgH="3148608" progId="">
                  <p:embed/>
                </p:oleObj>
              </mc:Choice>
              <mc:Fallback>
                <p:oleObj r:id="rId3" imgW="3837087" imgH="3148608" progId="">
                  <p:embed/>
                  <p:pic>
                    <p:nvPicPr>
                      <p:cNvPr id="0" name="Picture 1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3" y="2290763"/>
                        <a:ext cx="3838575" cy="314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1" name="Rectangle 9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hu-HU" sz="2800" smtClean="0"/>
              <a:t>Fogyasztói többlet:</a:t>
            </a:r>
          </a:p>
          <a:p>
            <a:pPr eaLnBrk="1" hangingPunct="1"/>
            <a:r>
              <a:rPr lang="hu-HU" sz="2800" smtClean="0"/>
              <a:t>(1000-760)120/2=14400</a:t>
            </a:r>
          </a:p>
          <a:p>
            <a:pPr eaLnBrk="1" hangingPunct="1"/>
            <a:r>
              <a:rPr lang="hu-HU" sz="2800" smtClean="0"/>
              <a:t>Holtteher veszteség:</a:t>
            </a:r>
          </a:p>
          <a:p>
            <a:pPr eaLnBrk="1" hangingPunct="1"/>
            <a:r>
              <a:rPr lang="hu-HU" sz="2800" smtClean="0"/>
              <a:t>(760-520)48/2=5760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Befektetési döntések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Egy </a:t>
            </a:r>
            <a:r>
              <a:rPr lang="hu-HU" dirty="0"/>
              <a:t>fogyasztó megtakarításaiból kötvényt akar venni. A kötvény névértéke 500 000 forint. Az éves kamat a névérték 10 %, a piaci kamatláb 20 %. A kibocsátó vállalat a kötvényt négy év múlva névértéken visszavásárolja. Mennyit ér ilyen feltételek mellett most a kötvény? </a:t>
            </a:r>
            <a:r>
              <a:rPr lang="hu-HU" b="1" dirty="0"/>
              <a:t>370563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624633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Egy vállalat tervezett beruházásának költsége 500 ezer Ft. A beruházás várhatóan három évig termel jövedelmet a vállalat számára, méghozzá minden évben 300 ezer Ft-ot. Tudjuk, hogy a piaci kamatláb jelenleg 25%. Mekkora azonos éves jövedelem (ezer Ft-ban) mellett lenne az adott kamatláb és beruházási költség mellett a beruházás nettó jelenértéke 0? </a:t>
            </a:r>
            <a:r>
              <a:rPr lang="hu-HU" b="1" dirty="0"/>
              <a:t>256,15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8011557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Egy részvény névértéke 6000, az osztalékráta 10 %. Mekkora a részvény árfolyama, ha a kamatláb 15 %?  </a:t>
            </a:r>
            <a:r>
              <a:rPr lang="hu-HU" b="1" dirty="0"/>
              <a:t>4000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7555873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568" y="-571500"/>
            <a:ext cx="8229600" cy="1143000"/>
          </a:xfrm>
        </p:spPr>
        <p:txBody>
          <a:bodyPr/>
          <a:lstStyle/>
          <a:p>
            <a:r>
              <a:rPr lang="hu-HU" sz="800" dirty="0" smtClean="0"/>
              <a:t>.</a:t>
            </a:r>
            <a:endParaRPr lang="hu-HU" sz="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404664"/>
            <a:ext cx="8064896" cy="5328592"/>
          </a:xfrm>
        </p:spPr>
        <p:txBody>
          <a:bodyPr/>
          <a:lstStyle/>
          <a:p>
            <a:r>
              <a:rPr lang="hu-HU" sz="2800" dirty="0"/>
              <a:t>Vállalkozásának forgalmazó két hasonló jellegű gépet kínál a követ­kező feltéte­lekkel: mindkét berendezés alkalmazásával évi 60 ezer Ft nettó jövedelemre tehet szert, de míg az egyik gép (”A”) </a:t>
            </a:r>
            <a:r>
              <a:rPr lang="hu-HU" sz="2800" dirty="0" err="1"/>
              <a:t>a</a:t>
            </a:r>
            <a:r>
              <a:rPr lang="hu-HU" sz="2800" dirty="0"/>
              <a:t> 3. év végére, a másik (”B”) csak a 4. év végére amor­tizálódik teljesen, ugyanakkor ez utóbbi 30 ezer Ft-tal többe kerül (a berendezés árát a megvételkor kell fizetnie mindkét esetben). A piaci kamatláb 20%. Ha csak az egyik gépet tudná megvenni, melyiket vásárolná meg (az adott kamatláb mellett</a:t>
            </a:r>
            <a:r>
              <a:rPr lang="hu-HU" sz="2800" dirty="0" smtClean="0"/>
              <a:t>)? </a:t>
            </a:r>
            <a:r>
              <a:rPr lang="hu-HU" sz="2800" b="1" dirty="0"/>
              <a:t>az </a:t>
            </a:r>
            <a:r>
              <a:rPr lang="hu-HU" sz="2800" b="1" i="1" dirty="0"/>
              <a:t>A</a:t>
            </a:r>
            <a:r>
              <a:rPr lang="hu-HU" sz="2800" b="1" dirty="0"/>
              <a:t>-t, mert a 4. évben realizálható 60 jelenértéke kisebb, mint 30</a:t>
            </a:r>
            <a:endParaRPr lang="hu-HU" sz="28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19708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cs typeface="Times New Roman" pitchFamily="18" charset="0"/>
              </a:rPr>
              <a:t>Amennyiben 100 egységnyi adót vetnek ki az eladókra minden eladott kg után, akkor mennyivel változik  az eladott mennyiség</a:t>
            </a:r>
            <a:r>
              <a:rPr lang="hu-HU" dirty="0" smtClean="0">
                <a:cs typeface="Times New Roman" pitchFamily="18" charset="0"/>
              </a:rPr>
              <a:t>?</a:t>
            </a:r>
          </a:p>
          <a:p>
            <a:r>
              <a:rPr lang="hu-HU" dirty="0" smtClean="0">
                <a:cs typeface="Times New Roman" pitchFamily="18" charset="0"/>
              </a:rPr>
              <a:t>Mekkora lesz a befizetett adó?</a:t>
            </a:r>
          </a:p>
          <a:p>
            <a:r>
              <a:rPr lang="hu-HU" dirty="0" smtClean="0">
                <a:cs typeface="Times New Roman" pitchFamily="18" charset="0"/>
              </a:rPr>
              <a:t>Mennyi az adózás holtteher-vesztesége</a:t>
            </a:r>
            <a:r>
              <a:rPr lang="hu-HU" dirty="0">
                <a:cs typeface="Times New Roman" pitchFamily="18" charset="0"/>
              </a:rPr>
              <a:t>?</a:t>
            </a:r>
            <a:r>
              <a:rPr lang="hu-HU" dirty="0" smtClean="0"/>
              <a:t> 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6728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smtClean="0"/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Kezdeti egyensúlyi ár és mennyiség: </a:t>
            </a:r>
          </a:p>
          <a:p>
            <a:pPr eaLnBrk="1" hangingPunct="1"/>
            <a:r>
              <a:rPr lang="hu-HU" dirty="0" smtClean="0"/>
              <a:t>800-2q=300+3q</a:t>
            </a:r>
          </a:p>
          <a:p>
            <a:pPr eaLnBrk="1" hangingPunct="1"/>
            <a:r>
              <a:rPr lang="hu-HU" dirty="0" smtClean="0"/>
              <a:t>q=100,</a:t>
            </a:r>
          </a:p>
          <a:p>
            <a:pPr eaLnBrk="1" hangingPunct="1"/>
            <a:r>
              <a:rPr lang="hu-HU" dirty="0" smtClean="0"/>
              <a:t>P=600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smtClean="0"/>
          </a:p>
        </p:txBody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Új kínálati függvény az adóztatás után: </a:t>
            </a:r>
          </a:p>
          <a:p>
            <a:pPr eaLnBrk="1" hangingPunct="1"/>
            <a:r>
              <a:rPr lang="hu-HU" dirty="0" smtClean="0"/>
              <a:t>P=300+100+3q</a:t>
            </a:r>
          </a:p>
          <a:p>
            <a:pPr eaLnBrk="1" hangingPunct="1"/>
            <a:r>
              <a:rPr lang="hu-HU" dirty="0" smtClean="0"/>
              <a:t>Egyensúlyi értékek az új kínálati függvénnyel:</a:t>
            </a:r>
          </a:p>
          <a:p>
            <a:pPr eaLnBrk="1" hangingPunct="1"/>
            <a:r>
              <a:rPr lang="hu-HU" dirty="0" smtClean="0"/>
              <a:t>q=80</a:t>
            </a:r>
          </a:p>
          <a:p>
            <a:pPr eaLnBrk="1" hangingPunct="1"/>
            <a:r>
              <a:rPr lang="hu-HU" dirty="0" smtClean="0"/>
              <a:t>P=640</a:t>
            </a:r>
          </a:p>
          <a:p>
            <a:pPr eaLnBrk="1" hangingPunct="1"/>
            <a:r>
              <a:rPr lang="hu-HU" dirty="0" smtClean="0"/>
              <a:t>Összes adó: 80x100=8000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3592" y="636513"/>
            <a:ext cx="7836814" cy="584263"/>
          </a:xfrm>
          <a:prstGeom prst="rect">
            <a:avLst/>
          </a:prstGeom>
        </p:spPr>
        <p:txBody>
          <a:bodyPr vert="horz" wrap="square" lIns="0" tIns="60452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lang="hu-HU" spc="-25" dirty="0" smtClean="0"/>
              <a:t>HTV</a:t>
            </a:r>
            <a:endParaRPr spc="-20" dirty="0"/>
          </a:p>
        </p:txBody>
      </p:sp>
      <p:sp>
        <p:nvSpPr>
          <p:cNvPr id="3" name="object 3"/>
          <p:cNvSpPr txBox="1"/>
          <p:nvPr/>
        </p:nvSpPr>
        <p:spPr>
          <a:xfrm>
            <a:off x="1299717" y="1865629"/>
            <a:ext cx="763905" cy="311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hu-HU" sz="2000" dirty="0">
                <a:latin typeface="Verdana"/>
                <a:cs typeface="Verdana"/>
              </a:rPr>
              <a:t>P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 flipH="1">
            <a:off x="1409694" y="2064480"/>
            <a:ext cx="45719" cy="3278358"/>
          </a:xfrm>
          <a:custGeom>
            <a:avLst/>
            <a:gdLst/>
            <a:ahLst/>
            <a:cxnLst/>
            <a:rect l="l" t="t" r="r" b="b"/>
            <a:pathLst>
              <a:path w="11430" h="3108325">
                <a:moveTo>
                  <a:pt x="11049" y="0"/>
                </a:moveTo>
                <a:lnTo>
                  <a:pt x="0" y="3108325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70075" y="5260975"/>
            <a:ext cx="3281679" cy="0"/>
          </a:xfrm>
          <a:custGeom>
            <a:avLst/>
            <a:gdLst/>
            <a:ahLst/>
            <a:cxnLst/>
            <a:rect l="l" t="t" r="r" b="b"/>
            <a:pathLst>
              <a:path w="3281679">
                <a:moveTo>
                  <a:pt x="0" y="0"/>
                </a:moveTo>
                <a:lnTo>
                  <a:pt x="3281299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24121" y="2353918"/>
            <a:ext cx="2776855" cy="2421255"/>
          </a:xfrm>
          <a:custGeom>
            <a:avLst/>
            <a:gdLst/>
            <a:ahLst/>
            <a:cxnLst/>
            <a:rect l="l" t="t" r="r" b="b"/>
            <a:pathLst>
              <a:path w="2776854" h="2421254">
                <a:moveTo>
                  <a:pt x="0" y="0"/>
                </a:moveTo>
                <a:lnTo>
                  <a:pt x="2776601" y="2421001"/>
                </a:lnTo>
              </a:path>
            </a:pathLst>
          </a:custGeom>
          <a:ln w="19050">
            <a:solidFill>
              <a:srgbClr val="33669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98650" y="3524250"/>
            <a:ext cx="2809875" cy="1619250"/>
          </a:xfrm>
          <a:custGeom>
            <a:avLst/>
            <a:gdLst/>
            <a:ahLst/>
            <a:cxnLst/>
            <a:rect l="l" t="t" r="r" b="b"/>
            <a:pathLst>
              <a:path w="2809875" h="1619250">
                <a:moveTo>
                  <a:pt x="0" y="1619250"/>
                </a:moveTo>
                <a:lnTo>
                  <a:pt x="2809875" y="0"/>
                </a:lnTo>
              </a:path>
            </a:pathLst>
          </a:custGeom>
          <a:ln w="28575">
            <a:solidFill>
              <a:srgbClr val="CC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910844" y="3915917"/>
            <a:ext cx="179070" cy="311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P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340092" y="4096477"/>
            <a:ext cx="11430" cy="1193800"/>
          </a:xfrm>
          <a:custGeom>
            <a:avLst/>
            <a:gdLst/>
            <a:ahLst/>
            <a:cxnLst/>
            <a:rect l="l" t="t" r="r" b="b"/>
            <a:pathLst>
              <a:path w="11429" h="1193800">
                <a:moveTo>
                  <a:pt x="11175" y="0"/>
                </a:moveTo>
                <a:lnTo>
                  <a:pt x="0" y="1193800"/>
                </a:lnTo>
              </a:path>
            </a:pathLst>
          </a:custGeom>
          <a:ln w="1270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601973" y="3859657"/>
            <a:ext cx="170180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422400" y="4036948"/>
            <a:ext cx="1932305" cy="41275"/>
          </a:xfrm>
          <a:custGeom>
            <a:avLst/>
            <a:gdLst/>
            <a:ahLst/>
            <a:cxnLst/>
            <a:rect l="l" t="t" r="r" b="b"/>
            <a:pathLst>
              <a:path w="1932304" h="41275">
                <a:moveTo>
                  <a:pt x="1932051" y="0"/>
                </a:moveTo>
                <a:lnTo>
                  <a:pt x="0" y="41275"/>
                </a:lnTo>
              </a:path>
            </a:pathLst>
          </a:custGeom>
          <a:ln w="1270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333609" y="3008119"/>
            <a:ext cx="318145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5" dirty="0" smtClean="0">
                <a:latin typeface="Verdana"/>
                <a:cs typeface="Verdana"/>
              </a:rPr>
              <a:t>S</a:t>
            </a:r>
            <a:r>
              <a:rPr lang="hu-HU" sz="1800" spc="-15" dirty="0" smtClean="0">
                <a:latin typeface="Verdana"/>
                <a:cs typeface="Verdana"/>
              </a:rPr>
              <a:t>'</a:t>
            </a:r>
          </a:p>
          <a:p>
            <a:pPr marL="12700">
              <a:lnSpc>
                <a:spcPct val="100000"/>
              </a:lnSpc>
            </a:pPr>
            <a:r>
              <a:rPr lang="hu-HU" spc="-15" dirty="0">
                <a:latin typeface="Verdana"/>
                <a:cs typeface="Verdana"/>
              </a:rPr>
              <a:t>S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122927" y="1861852"/>
            <a:ext cx="3360062" cy="2805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34950">
              <a:lnSpc>
                <a:spcPct val="100000"/>
              </a:lnSpc>
            </a:pPr>
            <a:r>
              <a:rPr lang="hu-HU" sz="1800" spc="5" dirty="0" smtClean="0">
                <a:latin typeface="Verdana"/>
                <a:cs typeface="Verdana"/>
              </a:rPr>
              <a:t>FT=10000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887092" y="2248153"/>
            <a:ext cx="201930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5" dirty="0">
                <a:latin typeface="Verdana"/>
                <a:cs typeface="Verdana"/>
              </a:rPr>
              <a:t>D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670954" y="5324430"/>
            <a:ext cx="1530022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hu-HU" sz="2400" dirty="0" smtClean="0">
                <a:latin typeface="Verdana"/>
                <a:cs typeface="Verdana"/>
              </a:rPr>
              <a:t>80  100</a:t>
            </a:r>
            <a:endParaRPr sz="2400" dirty="0">
              <a:latin typeface="Verdana"/>
              <a:cs typeface="Verdana"/>
            </a:endParaRPr>
          </a:p>
        </p:txBody>
      </p:sp>
      <p:cxnSp>
        <p:nvCxnSpPr>
          <p:cNvPr id="30" name="Egyenes összekötő nyíllal 29"/>
          <p:cNvCxnSpPr/>
          <p:nvPr/>
        </p:nvCxnSpPr>
        <p:spPr>
          <a:xfrm flipV="1">
            <a:off x="2275986" y="2092683"/>
            <a:ext cx="2954529" cy="104707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4" name="Egyenes összekötő nyíllal 33"/>
          <p:cNvCxnSpPr/>
          <p:nvPr/>
        </p:nvCxnSpPr>
        <p:spPr>
          <a:xfrm flipV="1">
            <a:off x="3170872" y="3903367"/>
            <a:ext cx="1640840" cy="13772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7" name="object 22"/>
          <p:cNvSpPr txBox="1"/>
          <p:nvPr/>
        </p:nvSpPr>
        <p:spPr>
          <a:xfrm>
            <a:off x="5048499" y="3750052"/>
            <a:ext cx="3434489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34950">
              <a:lnSpc>
                <a:spcPct val="100000"/>
              </a:lnSpc>
            </a:pPr>
            <a:r>
              <a:rPr lang="hu-HU" spc="5" dirty="0" smtClean="0">
                <a:latin typeface="Verdana"/>
                <a:cs typeface="Verdana"/>
              </a:rPr>
              <a:t>HTV</a:t>
            </a:r>
            <a:r>
              <a:rPr lang="hu-HU" sz="1800" spc="5" dirty="0" smtClean="0">
                <a:latin typeface="Verdana"/>
                <a:cs typeface="Verdana"/>
              </a:rPr>
              <a:t>=(20x100):2=1000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24" name="object 7"/>
          <p:cNvSpPr/>
          <p:nvPr/>
        </p:nvSpPr>
        <p:spPr>
          <a:xfrm>
            <a:off x="1427893" y="3115100"/>
            <a:ext cx="2809875" cy="1619250"/>
          </a:xfrm>
          <a:custGeom>
            <a:avLst/>
            <a:gdLst/>
            <a:ahLst/>
            <a:cxnLst/>
            <a:rect l="l" t="t" r="r" b="b"/>
            <a:pathLst>
              <a:path w="2809875" h="1619250">
                <a:moveTo>
                  <a:pt x="0" y="1619250"/>
                </a:moveTo>
                <a:lnTo>
                  <a:pt x="2809875" y="0"/>
                </a:lnTo>
              </a:path>
            </a:pathLst>
          </a:custGeom>
          <a:ln w="28575">
            <a:solidFill>
              <a:srgbClr val="CC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14"/>
          <p:cNvSpPr/>
          <p:nvPr/>
        </p:nvSpPr>
        <p:spPr>
          <a:xfrm>
            <a:off x="3057586" y="3922037"/>
            <a:ext cx="45719" cy="1368240"/>
          </a:xfrm>
          <a:custGeom>
            <a:avLst/>
            <a:gdLst/>
            <a:ahLst/>
            <a:cxnLst/>
            <a:rect l="l" t="t" r="r" b="b"/>
            <a:pathLst>
              <a:path w="11429" h="1193800">
                <a:moveTo>
                  <a:pt x="11175" y="0"/>
                </a:moveTo>
                <a:lnTo>
                  <a:pt x="0" y="1193800"/>
                </a:lnTo>
              </a:path>
            </a:pathLst>
          </a:custGeom>
          <a:ln w="1270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Folyamatábra: Kigyűjtés 9"/>
          <p:cNvSpPr/>
          <p:nvPr/>
        </p:nvSpPr>
        <p:spPr>
          <a:xfrm rot="5400000">
            <a:off x="2980429" y="3827209"/>
            <a:ext cx="532692" cy="378379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748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1282</Words>
  <Application>Microsoft Office PowerPoint</Application>
  <PresentationFormat>Diavetítés a képernyőre (4:3 oldalarány)</PresentationFormat>
  <Paragraphs>249</Paragraphs>
  <Slides>58</Slides>
  <Notes>0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2</vt:i4>
      </vt:variant>
      <vt:variant>
        <vt:lpstr>Diacímek</vt:lpstr>
      </vt:variant>
      <vt:variant>
        <vt:i4>58</vt:i4>
      </vt:variant>
    </vt:vector>
  </HeadingPairs>
  <TitlesOfParts>
    <vt:vector size="68" baseType="lpstr">
      <vt:lpstr>Arial</vt:lpstr>
      <vt:lpstr>Calibri</vt:lpstr>
      <vt:lpstr>Cambria Math</vt:lpstr>
      <vt:lpstr>Symbol</vt:lpstr>
      <vt:lpstr>Times New Roman</vt:lpstr>
      <vt:lpstr>Verdana</vt:lpstr>
      <vt:lpstr>Wingdings</vt:lpstr>
      <vt:lpstr>Office-téma</vt:lpstr>
      <vt:lpstr>Equation</vt:lpstr>
      <vt:lpstr>Egyenlet</vt:lpstr>
      <vt:lpstr>Gyakorló feladatok</vt:lpstr>
      <vt:lpstr>Kereslet, kínálat és rugalmasság</vt:lpstr>
      <vt:lpstr>PowerPoint bemutató</vt:lpstr>
      <vt:lpstr>Mekkora a piaci ár, mennyiség, fogyasztói és termelői többlet piaci egyensúly esetén?</vt:lpstr>
      <vt:lpstr>1. P=800-2Q=P=300+3Q Q=100, P=600</vt:lpstr>
      <vt:lpstr>PowerPoint bemutató</vt:lpstr>
      <vt:lpstr>PowerPoint bemutató</vt:lpstr>
      <vt:lpstr>PowerPoint bemutató</vt:lpstr>
      <vt:lpstr>HTV</vt:lpstr>
      <vt:lpstr> Mekkora a piaci kereslet és a piaci kínálat árrugalmassága az eredeti piaci egyensúly pontjában?</vt:lpstr>
      <vt:lpstr>PowerPoint bemutató</vt:lpstr>
      <vt:lpstr>Lineáris keresleti görbe – változó árrugalmasság</vt:lpstr>
      <vt:lpstr>Kereslet árrugalmassága (ív)</vt:lpstr>
      <vt:lpstr>Keresleti görbe: P=800-2Q</vt:lpstr>
      <vt:lpstr>PowerPoint bemutató</vt:lpstr>
      <vt:lpstr>PowerPoint bemutató</vt:lpstr>
      <vt:lpstr>2. Kereslet kereszt-ár rugalmasság</vt:lpstr>
      <vt:lpstr>3. Jövedelemrugalmasság</vt:lpstr>
      <vt:lpstr>Kínálat rugalmassága</vt:lpstr>
      <vt:lpstr>Ármaximálás, árminimálás</vt:lpstr>
      <vt:lpstr>PowerPoint bemutató</vt:lpstr>
      <vt:lpstr>Árminimalizálás: P=750</vt:lpstr>
      <vt:lpstr>Termelési és költségfüggvények</vt:lpstr>
      <vt:lpstr>1. példa: </vt:lpstr>
      <vt:lpstr>PowerPoint bemutató</vt:lpstr>
      <vt:lpstr>PowerPoint bemutató</vt:lpstr>
      <vt:lpstr>PowerPoint bemutató</vt:lpstr>
      <vt:lpstr>PowerPoint bemutató</vt:lpstr>
      <vt:lpstr>A következőket kell tehát felhasználni:</vt:lpstr>
      <vt:lpstr>PowerPoint bemutató</vt:lpstr>
      <vt:lpstr>Profitmaximalizálás </vt:lpstr>
      <vt:lpstr>1. példa: </vt:lpstr>
      <vt:lpstr>PowerPoint bemutató</vt:lpstr>
      <vt:lpstr>PowerPoint bemutató</vt:lpstr>
      <vt:lpstr>A fedezeti és üzemszüneti pontokhoz tartozó árat kell kiszámolni.</vt:lpstr>
      <vt:lpstr>Üzemszüneti pont:</vt:lpstr>
      <vt:lpstr>PowerPoint bemutató</vt:lpstr>
      <vt:lpstr>2. példa: </vt:lpstr>
      <vt:lpstr>PowerPoint bemutató</vt:lpstr>
      <vt:lpstr>PowerPoint bemutató</vt:lpstr>
      <vt:lpstr>3. példa: </vt:lpstr>
      <vt:lpstr>PowerPoint bemutató</vt:lpstr>
      <vt:lpstr>PowerPoint bemutató</vt:lpstr>
      <vt:lpstr>Profitmaximalizálás</vt:lpstr>
      <vt:lpstr>1. példa: </vt:lpstr>
      <vt:lpstr>PowerPoint bemutató</vt:lpstr>
      <vt:lpstr>PowerPoint bemutató</vt:lpstr>
      <vt:lpstr>2. példa: </vt:lpstr>
      <vt:lpstr>PowerPoint bemutató</vt:lpstr>
      <vt:lpstr>PowerPoint bemutató</vt:lpstr>
      <vt:lpstr>3. példa: </vt:lpstr>
      <vt:lpstr>PowerPoint bemutató</vt:lpstr>
      <vt:lpstr>PowerPoint bemutató</vt:lpstr>
      <vt:lpstr>PowerPoint bemutató</vt:lpstr>
      <vt:lpstr>Befektetési döntések</vt:lpstr>
      <vt:lpstr>PowerPoint bemutató</vt:lpstr>
      <vt:lpstr>PowerPoint bemutató</vt:lpstr>
      <vt:lpstr>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kgt</dc:creator>
  <cp:lastModifiedBy>Kgt</cp:lastModifiedBy>
  <cp:revision>27</cp:revision>
  <dcterms:created xsi:type="dcterms:W3CDTF">2011-12-06T13:04:46Z</dcterms:created>
  <dcterms:modified xsi:type="dcterms:W3CDTF">2019-10-25T08:03:53Z</dcterms:modified>
</cp:coreProperties>
</file>